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83" r:id="rId25"/>
    <p:sldId id="279" r:id="rId26"/>
    <p:sldId id="280" r:id="rId27"/>
    <p:sldId id="284" r:id="rId28"/>
    <p:sldId id="281" r:id="rId29"/>
    <p:sldId id="282"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9" r:id="rId44"/>
    <p:sldId id="300" r:id="rId45"/>
    <p:sldId id="301" r:id="rId46"/>
    <p:sldId id="303" r:id="rId47"/>
    <p:sldId id="302" r:id="rId48"/>
    <p:sldId id="304" r:id="rId49"/>
    <p:sldId id="305" r:id="rId50"/>
    <p:sldId id="311" r:id="rId51"/>
    <p:sldId id="306" r:id="rId52"/>
    <p:sldId id="307" r:id="rId53"/>
    <p:sldId id="308" r:id="rId54"/>
    <p:sldId id="309" r:id="rId55"/>
    <p:sldId id="310" r:id="rId56"/>
    <p:sldId id="298" r:id="rId5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5" d="100"/>
          <a:sy n="75" d="100"/>
        </p:scale>
        <p:origin x="-930" y="16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8080DE-971A-4254-BDAC-1D9F7493F7D4}" type="datetimeFigureOut">
              <a:rPr lang="it-IT" smtClean="0"/>
              <a:pPr/>
              <a:t>19/05/2019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26F9E6-9256-4C2C-9253-44B1AD9A5483}"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6A34234F-783A-47A0-AD3D-06AA418B57A5}" type="datetime1">
              <a:rPr lang="it-IT" smtClean="0"/>
              <a:t>19/05/2019</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AD42F85-0F99-46D8-A8D9-BA77BBAEB87A}" type="datetime1">
              <a:rPr lang="it-IT" smtClean="0"/>
              <a:t>19/05/2019</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8A01949-D109-489B-92C4-F0986B2CD970}" type="datetime1">
              <a:rPr lang="it-IT" smtClean="0"/>
              <a:t>19/05/2019</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Fare clic per modificare lo stile del titolo</a:t>
            </a:r>
            <a:endParaRPr lang="it-IT" dirty="0"/>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2FB5856-8024-46B0-B25F-75C67DD558FA}" type="datetime1">
              <a:rPr lang="it-IT" smtClean="0"/>
              <a:t>19/05/2019</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8B1B039-9733-45B9-8E68-18BD0956BBA3}" type="datetime1">
              <a:rPr lang="it-IT" smtClean="0"/>
              <a:t>19/05/2019</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4C7625A-E794-4FC6-88D1-BD0625BB0924}" type="datetime1">
              <a:rPr lang="it-IT" smtClean="0"/>
              <a:t>19/05/2019</a:t>
            </a:fld>
            <a:endParaRPr lang="it-IT"/>
          </a:p>
        </p:txBody>
      </p:sp>
      <p:sp>
        <p:nvSpPr>
          <p:cNvPr id="6" name="Segnaposto piè di pagina 5"/>
          <p:cNvSpPr>
            <a:spLocks noGrp="1"/>
          </p:cNvSpPr>
          <p:nvPr>
            <p:ph type="ftr" sz="quarter" idx="11"/>
          </p:nvPr>
        </p:nvSpPr>
        <p:spPr/>
        <p:txBody>
          <a:bodyPr/>
          <a:lstStyle/>
          <a:p>
            <a:r>
              <a:rPr lang="it-IT" smtClean="0"/>
              <a:t>www.arete-consulenzafilosofica.it</a:t>
            </a:r>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91C888A-48F2-4CDD-B213-B08C6816326C}" type="datetime1">
              <a:rPr lang="it-IT" smtClean="0"/>
              <a:t>19/05/2019</a:t>
            </a:fld>
            <a:endParaRPr lang="it-IT"/>
          </a:p>
        </p:txBody>
      </p:sp>
      <p:sp>
        <p:nvSpPr>
          <p:cNvPr id="8" name="Segnaposto piè di pagina 7"/>
          <p:cNvSpPr>
            <a:spLocks noGrp="1"/>
          </p:cNvSpPr>
          <p:nvPr>
            <p:ph type="ftr" sz="quarter" idx="11"/>
          </p:nvPr>
        </p:nvSpPr>
        <p:spPr/>
        <p:txBody>
          <a:bodyPr/>
          <a:lstStyle/>
          <a:p>
            <a:r>
              <a:rPr lang="it-IT" smtClean="0"/>
              <a:t>www.arete-consulenzafilosofica.it</a:t>
            </a:r>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235A443-728F-4E72-BF3D-23AC3C98FEEB}" type="datetime1">
              <a:rPr lang="it-IT" smtClean="0"/>
              <a:t>19/05/2019</a:t>
            </a:fld>
            <a:endParaRPr lang="it-IT"/>
          </a:p>
        </p:txBody>
      </p:sp>
      <p:sp>
        <p:nvSpPr>
          <p:cNvPr id="4" name="Segnaposto piè di pagina 3"/>
          <p:cNvSpPr>
            <a:spLocks noGrp="1"/>
          </p:cNvSpPr>
          <p:nvPr>
            <p:ph type="ftr" sz="quarter" idx="11"/>
          </p:nvPr>
        </p:nvSpPr>
        <p:spPr/>
        <p:txBody>
          <a:bodyPr/>
          <a:lstStyle/>
          <a:p>
            <a:r>
              <a:rPr lang="it-IT" smtClean="0"/>
              <a:t>www.arete-consulenzafilosofica.it</a:t>
            </a:r>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BEFFA7C-BE98-4B1E-9A22-609562D033D3}" type="datetime1">
              <a:rPr lang="it-IT" smtClean="0"/>
              <a:t>19/05/2019</a:t>
            </a:fld>
            <a:endParaRPr lang="it-IT" dirty="0"/>
          </a:p>
        </p:txBody>
      </p:sp>
      <p:sp>
        <p:nvSpPr>
          <p:cNvPr id="3" name="Segnaposto piè di pagina 2"/>
          <p:cNvSpPr>
            <a:spLocks noGrp="1"/>
          </p:cNvSpPr>
          <p:nvPr>
            <p:ph type="ftr" sz="quarter" idx="11"/>
          </p:nvPr>
        </p:nvSpPr>
        <p:spPr/>
        <p:txBody>
          <a:bodyPr/>
          <a:lstStyle/>
          <a:p>
            <a:r>
              <a:rPr lang="it-IT" smtClean="0"/>
              <a:t>www.arete-consulenzafilosofica.it</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9EB10614-4217-41FB-A949-564A2A16AC2C}" type="datetime1">
              <a:rPr lang="it-IT" smtClean="0"/>
              <a:t>19/05/2019</a:t>
            </a:fld>
            <a:endParaRPr lang="it-IT"/>
          </a:p>
        </p:txBody>
      </p:sp>
      <p:sp>
        <p:nvSpPr>
          <p:cNvPr id="6" name="Segnaposto piè di pagina 5"/>
          <p:cNvSpPr>
            <a:spLocks noGrp="1"/>
          </p:cNvSpPr>
          <p:nvPr>
            <p:ph type="ftr" sz="quarter" idx="11"/>
          </p:nvPr>
        </p:nvSpPr>
        <p:spPr/>
        <p:txBody>
          <a:bodyPr/>
          <a:lstStyle/>
          <a:p>
            <a:r>
              <a:rPr lang="it-IT" smtClean="0"/>
              <a:t>www.arete-consulenzafilosofica.it</a:t>
            </a:r>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B088A9D-2A7A-4967-8F8F-A1E1ECECDD99}" type="datetime1">
              <a:rPr lang="it-IT" smtClean="0"/>
              <a:t>19/05/2019</a:t>
            </a:fld>
            <a:endParaRPr lang="it-IT"/>
          </a:p>
        </p:txBody>
      </p:sp>
      <p:sp>
        <p:nvSpPr>
          <p:cNvPr id="6" name="Segnaposto piè di pagina 5"/>
          <p:cNvSpPr>
            <a:spLocks noGrp="1"/>
          </p:cNvSpPr>
          <p:nvPr>
            <p:ph type="ftr" sz="quarter" idx="11"/>
          </p:nvPr>
        </p:nvSpPr>
        <p:spPr/>
        <p:txBody>
          <a:bodyPr/>
          <a:lstStyle/>
          <a:p>
            <a:r>
              <a:rPr lang="it-IT" smtClean="0"/>
              <a:t>www.arete-consulenzafilosofica.it</a:t>
            </a:r>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DF4546-5C92-4C17-8060-75D14FC44436}" type="datetime1">
              <a:rPr lang="it-IT" smtClean="0"/>
              <a:t>19/05/2019</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it-IT" smtClean="0"/>
              <a:t>www.arete-consulenzafilosofica.it</a:t>
            </a: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www.difesa.it/SMD_/CASD/IM/CeMiSS/Pubblicazioni/OsservatorioStrategico/Documents/97805_suppl01_gen05.pdf"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www.amministrazioneincammino.luiss.it/app/uploads/2017/11/Rivosecchi.pdf"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www.costituzionalismo.it/download/Costituzionalismo_201503_536.pdf"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archivio.quirinale.it/discorsibookreader/discorsi/Cossiga.html"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dizionaripiu.zanichelli.it/storiadigitale/p/voce/5152/repubblica"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www.diritto.it/il-contratto-di-lavoro-nel-diritto-positivo-italiano-a-cura-di-massimo-viceconte/"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La costituzione della Repubblica italiana</a:t>
            </a:r>
            <a:endParaRPr lang="it-IT" dirty="0"/>
          </a:p>
        </p:txBody>
      </p:sp>
      <p:sp>
        <p:nvSpPr>
          <p:cNvPr id="3" name="Sottotitolo 2"/>
          <p:cNvSpPr>
            <a:spLocks noGrp="1"/>
          </p:cNvSpPr>
          <p:nvPr>
            <p:ph type="subTitle" idx="1"/>
          </p:nvPr>
        </p:nvSpPr>
        <p:spPr/>
        <p:txBody>
          <a:bodyPr/>
          <a:lstStyle/>
          <a:p>
            <a:r>
              <a:rPr lang="it-IT" dirty="0" smtClean="0"/>
              <a:t>Appunti per una storia critica</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1</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smtClean="0"/>
              <a:t>Bonomi</a:t>
            </a:r>
            <a:r>
              <a:rPr lang="it-IT" dirty="0" smtClean="0"/>
              <a:t> (18/6/1944-19/6/1945)</a:t>
            </a:r>
            <a:endParaRPr lang="it-IT" dirty="0"/>
          </a:p>
        </p:txBody>
      </p:sp>
      <p:sp>
        <p:nvSpPr>
          <p:cNvPr id="3" name="Segnaposto contenuto 2"/>
          <p:cNvSpPr>
            <a:spLocks noGrp="1"/>
          </p:cNvSpPr>
          <p:nvPr>
            <p:ph idx="1"/>
          </p:nvPr>
        </p:nvSpPr>
        <p:spPr>
          <a:xfrm>
            <a:off x="467544" y="1268760"/>
            <a:ext cx="8229600" cy="4896544"/>
          </a:xfrm>
        </p:spPr>
        <p:txBody>
          <a:bodyPr>
            <a:noAutofit/>
          </a:bodyPr>
          <a:lstStyle/>
          <a:p>
            <a:pPr marL="0" indent="0" algn="just">
              <a:buNone/>
            </a:pPr>
            <a:r>
              <a:rPr lang="it-IT" sz="2200" dirty="0" smtClean="0"/>
              <a:t>Egli, dando attuazione all’indirizzo della </a:t>
            </a:r>
            <a:r>
              <a:rPr lang="it-IT" sz="2200" b="1" dirty="0" smtClean="0"/>
              <a:t>Conferenza interalleata di Mosca dell’ottobre 1943</a:t>
            </a:r>
            <a:r>
              <a:rPr lang="it-IT" sz="2200" dirty="0" smtClean="0"/>
              <a:t> (“ al Popolo Italiano venga concessa ogni opportunità per instaurare una nuova forma di governo istituzionale fondato su principi democratici”), emana il </a:t>
            </a:r>
            <a:r>
              <a:rPr lang="it-IT" sz="2200" b="1" dirty="0" smtClean="0"/>
              <a:t>decreto legge luogotenenziale (D.L. </a:t>
            </a:r>
            <a:r>
              <a:rPr lang="it-IT" sz="2200" b="1" dirty="0" err="1" smtClean="0"/>
              <a:t>Lgt</a:t>
            </a:r>
            <a:r>
              <a:rPr lang="it-IT" sz="2200" b="1" dirty="0" smtClean="0"/>
              <a:t>.) 151 del 4/1944</a:t>
            </a:r>
            <a:r>
              <a:rPr lang="it-IT" sz="2200" dirty="0" smtClean="0"/>
              <a:t> che prevede “dopo la liberazione del territorio nazionale”, l’elezione popolare “a suffragio universale diretto e segreto” di un’“Assemblea costituente per deliberare la costituzione del nuovo Stato”. Questo decreto, escludendo un ritorno allo Statuto albertino, si pone di fatto come una </a:t>
            </a:r>
            <a:r>
              <a:rPr lang="it-IT" sz="2200" b="1" dirty="0" smtClean="0"/>
              <a:t>costituzione transitoria</a:t>
            </a:r>
            <a:r>
              <a:rPr lang="it-IT" sz="2200" dirty="0" smtClean="0"/>
              <a:t>, istituendo una frattura costituzionale con il precedente ordinamento. Il governo giura significativamente fedeltà alla nazione e non al re il quale, dal canto suo, sarebbe eventualmente stato legittimato in futuro non dalla “grazia di Dio” come nello Statuto, ma dalla “volontà del popolo” (cfr. </a:t>
            </a:r>
            <a:r>
              <a:rPr lang="it-IT" sz="2200" i="1" dirty="0" smtClean="0"/>
              <a:t>ivi</a:t>
            </a:r>
            <a:r>
              <a:rPr lang="it-IT" sz="2200" dirty="0" smtClean="0"/>
              <a:t> , pp. 37-38).</a:t>
            </a:r>
            <a:endParaRPr lang="it-IT" sz="2200"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10</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600" dirty="0" smtClean="0"/>
              <a:t>F. </a:t>
            </a:r>
            <a:r>
              <a:rPr lang="it-IT" sz="3600" dirty="0" err="1" smtClean="0"/>
              <a:t>Parri</a:t>
            </a:r>
            <a:r>
              <a:rPr lang="it-IT" sz="3600" dirty="0" smtClean="0"/>
              <a:t> 19/6 – 20/12/1945</a:t>
            </a:r>
            <a:endParaRPr lang="it-IT" sz="3600" dirty="0"/>
          </a:p>
        </p:txBody>
      </p:sp>
      <p:sp>
        <p:nvSpPr>
          <p:cNvPr id="3" name="Segnaposto contenuto 2"/>
          <p:cNvSpPr>
            <a:spLocks noGrp="1"/>
          </p:cNvSpPr>
          <p:nvPr>
            <p:ph idx="1"/>
          </p:nvPr>
        </p:nvSpPr>
        <p:spPr>
          <a:xfrm>
            <a:off x="467544" y="1340768"/>
            <a:ext cx="8229600" cy="4968552"/>
          </a:xfrm>
        </p:spPr>
        <p:txBody>
          <a:bodyPr>
            <a:noAutofit/>
          </a:bodyPr>
          <a:lstStyle/>
          <a:p>
            <a:pPr marL="0" indent="0" algn="just">
              <a:buNone/>
            </a:pPr>
            <a:r>
              <a:rPr lang="it-IT" sz="1900" dirty="0" smtClean="0"/>
              <a:t>Durante il suo governo si completa la risalita alleata del nord Italia e crolla la RSI. Egli, sotto il profilo politico, tenta nel suo governo la conciliazione del “</a:t>
            </a:r>
            <a:r>
              <a:rPr lang="it-IT" sz="1900" b="1" dirty="0" smtClean="0"/>
              <a:t>Vento del Nord</a:t>
            </a:r>
            <a:r>
              <a:rPr lang="it-IT" sz="1900" dirty="0" smtClean="0"/>
              <a:t>” cioè delle istanze dei combattenti partigiani – prevalentemente di sinistra - votate ad un radicale rinnovamento sociale del Paese e la visione realistica, più matura e smaliziata della politica dei partiti già inaugurata al Sud. Nella compagine ministeriale sono rappresentati tutti i partiti del CLN, tra i quali già emergono i conflitti determinati dalle profonde </a:t>
            </a:r>
            <a:r>
              <a:rPr lang="it-IT" sz="1900" b="1" dirty="0" smtClean="0"/>
              <a:t>divergenze culturali e progettuali </a:t>
            </a:r>
            <a:r>
              <a:rPr lang="it-IT" sz="1900" dirty="0" smtClean="0"/>
              <a:t>che dividevano le sue componenti (la sinistra con la sua prospettiva di una rivoluzione socialista e i cattolici con i liberali, ancorati, con diversi accenti, alla </a:t>
            </a:r>
            <a:r>
              <a:rPr lang="it-IT" sz="1900" dirty="0" err="1" smtClean="0"/>
              <a:t>liberaldemocrazia</a:t>
            </a:r>
            <a:r>
              <a:rPr lang="it-IT" sz="1900" dirty="0" smtClean="0"/>
              <a:t> di matrice occidentale e americana). </a:t>
            </a:r>
            <a:r>
              <a:rPr lang="it-IT" sz="1900" dirty="0" err="1" smtClean="0"/>
              <a:t>Parri</a:t>
            </a:r>
            <a:r>
              <a:rPr lang="it-IT" sz="1900" dirty="0" smtClean="0"/>
              <a:t> tenta inutilmente anche di fermare le esecuzioni illegali e le violenze diffuse  contro ex fascisti o presunti tali, e anche i regolamenti di conti che vedono coinvolti diverse fazioni partigiane. Sarà lui, antifascista radicale, a esecrare l’ignobile episodio dell’esposizione dei cadaveri di Mussolini, di Claretta Petacci e di altri gerarchi a piazzale Loreto a Milano con la locuzione “macelleria messicana” (alludendo a simili atti di violenza e vilipendio compiuti durante la rivoluzione messicana del 1910-17).</a:t>
            </a:r>
            <a:endParaRPr lang="it-IT" sz="1900"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11</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De Gasperi (I) 10/12/1945 – 14/6/1946</a:t>
            </a:r>
            <a:endParaRPr lang="it-IT" dirty="0"/>
          </a:p>
        </p:txBody>
      </p:sp>
      <p:sp>
        <p:nvSpPr>
          <p:cNvPr id="3" name="Segnaposto contenuto 2"/>
          <p:cNvSpPr>
            <a:spLocks noGrp="1"/>
          </p:cNvSpPr>
          <p:nvPr>
            <p:ph idx="1"/>
          </p:nvPr>
        </p:nvSpPr>
        <p:spPr>
          <a:xfrm>
            <a:off x="457200" y="1600200"/>
            <a:ext cx="8229600" cy="4709120"/>
          </a:xfrm>
        </p:spPr>
        <p:txBody>
          <a:bodyPr>
            <a:noAutofit/>
          </a:bodyPr>
          <a:lstStyle/>
          <a:p>
            <a:pPr marL="0" indent="0" algn="just">
              <a:buNone/>
            </a:pPr>
            <a:r>
              <a:rPr lang="it-IT" sz="2300" dirty="0" smtClean="0"/>
              <a:t>De Gasperi è il primo capo del governo cattolico dall’unità d’Italia ed è anche l’ultimo primo ministro del Regno d’Italia. Con lui</a:t>
            </a:r>
          </a:p>
          <a:p>
            <a:pPr algn="just">
              <a:buNone/>
            </a:pPr>
            <a:r>
              <a:rPr lang="it-IT" sz="2300" dirty="0" smtClean="0"/>
              <a:t> -  entra in vigore il </a:t>
            </a:r>
            <a:r>
              <a:rPr lang="it-IT" sz="2300" b="1" dirty="0" err="1" smtClean="0"/>
              <a:t>d.lgs.lgt.</a:t>
            </a:r>
            <a:r>
              <a:rPr lang="it-IT" sz="2300" b="1" dirty="0" smtClean="0"/>
              <a:t> (decreto legislativo luogotenenziale) n. 98 del 3/1946 </a:t>
            </a:r>
            <a:r>
              <a:rPr lang="it-IT" sz="2300" dirty="0" smtClean="0"/>
              <a:t>con cui si sottrae alla futura  Assemblea costituente la decisione sulla forma di governo per affidarla ad un </a:t>
            </a:r>
            <a:r>
              <a:rPr lang="it-IT" sz="2300" b="1" dirty="0" smtClean="0"/>
              <a:t>referendum istituzionale </a:t>
            </a:r>
            <a:r>
              <a:rPr lang="it-IT" sz="2300" dirty="0" smtClean="0"/>
              <a:t>da svolgersi contemporaneamente all’elezione dell’Assemblea stessa. Ciò avviene su “consiglio” degli Alleati per “ridimensionare la carica costituente (cioè il potere decisionale dell’Assemblea stessa, </a:t>
            </a:r>
            <a:r>
              <a:rPr lang="it-IT" sz="2300" dirty="0" err="1" smtClean="0"/>
              <a:t>n.d.r.</a:t>
            </a:r>
            <a:r>
              <a:rPr lang="it-IT" sz="2300" dirty="0" smtClean="0"/>
              <a:t>) e probabilmente anche per favorire la corona” (</a:t>
            </a:r>
            <a:r>
              <a:rPr lang="it-IT" sz="2300" dirty="0" err="1" smtClean="0"/>
              <a:t>Reposo</a:t>
            </a:r>
            <a:r>
              <a:rPr lang="it-IT" sz="2300" dirty="0" smtClean="0"/>
              <a:t>, cit., p. 43), più apprezzata a livello popolare (almeno nel Sud) che non tra i nuovi partiti politici. Tale decreto, per il suo valore di fondamento legislativo è considerato </a:t>
            </a:r>
            <a:r>
              <a:rPr lang="it-IT" sz="2300" b="1" dirty="0" smtClean="0"/>
              <a:t>una costituzione transitoria (la seconda).</a:t>
            </a:r>
            <a:endParaRPr lang="it-IT" sz="2300" b="1"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12</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De Gasperi e  il referendum istituzionale</a:t>
            </a:r>
            <a:endParaRPr lang="it-IT" dirty="0"/>
          </a:p>
        </p:txBody>
      </p:sp>
      <p:sp>
        <p:nvSpPr>
          <p:cNvPr id="3" name="Segnaposto contenuto 2"/>
          <p:cNvSpPr>
            <a:spLocks noGrp="1"/>
          </p:cNvSpPr>
          <p:nvPr>
            <p:ph idx="1"/>
          </p:nvPr>
        </p:nvSpPr>
        <p:spPr/>
        <p:txBody>
          <a:bodyPr>
            <a:noAutofit/>
          </a:bodyPr>
          <a:lstStyle/>
          <a:p>
            <a:pPr marL="0" indent="0" algn="just">
              <a:buNone/>
            </a:pPr>
            <a:r>
              <a:rPr lang="it-IT" sz="1800" dirty="0" smtClean="0"/>
              <a:t>Al referendum istituzionale è affidata la scelta del futuro assetto istituzionale italiano: o monarchico-costituzionale o repubblicano. La </a:t>
            </a:r>
            <a:r>
              <a:rPr lang="it-IT" sz="1800" b="1" dirty="0" smtClean="0"/>
              <a:t>vittoria repubblicana </a:t>
            </a:r>
            <a:r>
              <a:rPr lang="it-IT" sz="1800" dirty="0" smtClean="0"/>
              <a:t>con 12.700.000 voti (54,3%) contro i 10.700.000 monarchici avviene in un clima di </a:t>
            </a:r>
            <a:r>
              <a:rPr lang="it-IT" sz="1800" b="1" dirty="0" smtClean="0"/>
              <a:t>ambiguità</a:t>
            </a:r>
            <a:r>
              <a:rPr lang="it-IT" sz="1800" dirty="0" smtClean="0"/>
              <a:t> e reciproci sospetti.</a:t>
            </a:r>
          </a:p>
          <a:p>
            <a:pPr marL="0" indent="0" algn="just">
              <a:buFontTx/>
              <a:buChar char="-"/>
            </a:pPr>
            <a:r>
              <a:rPr lang="it-IT" sz="1800" dirty="0" smtClean="0"/>
              <a:t>Si lamenta che molte categorie di cittadini siano state escluse dal voto perché impossibilitati a esercitare il loro diritto (reduci, abitanti della </a:t>
            </a:r>
            <a:r>
              <a:rPr lang="it-IT" sz="1800" dirty="0" err="1" smtClean="0"/>
              <a:t>Venezia-Giulia</a:t>
            </a:r>
            <a:r>
              <a:rPr lang="it-IT" sz="1800" dirty="0" smtClean="0"/>
              <a:t> e dell’Alto Adige);</a:t>
            </a:r>
          </a:p>
          <a:p>
            <a:pPr marL="0" indent="0" algn="just">
              <a:buFontTx/>
              <a:buChar char="-"/>
            </a:pPr>
            <a:r>
              <a:rPr lang="it-IT" sz="1800" dirty="0" smtClean="0"/>
              <a:t>Si denunciano i difetti della macchina elettorale che hanno favorito brogli;</a:t>
            </a:r>
          </a:p>
          <a:p>
            <a:pPr marL="0" indent="0" algn="just">
              <a:buFontTx/>
              <a:buChar char="-"/>
            </a:pPr>
            <a:r>
              <a:rPr lang="it-IT" sz="1800" dirty="0" smtClean="0"/>
              <a:t>Si deplora il fatto che i presidenti dei seggi hanno celermente distrutto le schede votate, in ciò sollecitate dal ministero, in modo da rendere impossibili </a:t>
            </a:r>
            <a:r>
              <a:rPr lang="it-IT" sz="1800" dirty="0" err="1" smtClean="0"/>
              <a:t>riconteggi</a:t>
            </a:r>
            <a:r>
              <a:rPr lang="it-IT" sz="1800" dirty="0" smtClean="0"/>
              <a:t>.</a:t>
            </a:r>
          </a:p>
          <a:p>
            <a:pPr marL="0" indent="0" algn="just">
              <a:buFontTx/>
              <a:buChar char="-"/>
            </a:pPr>
            <a:r>
              <a:rPr lang="it-IT" sz="1800" dirty="0" smtClean="0"/>
              <a:t>Si ritiene inaccettabile il fatto  che i risultati definitivi vengano diffusi ben 13 giorni dopo le elezioni, quando il Ministero degli interni ha già comunicato i risultati.</a:t>
            </a:r>
          </a:p>
          <a:p>
            <a:pPr marL="0" indent="0" algn="just">
              <a:buFontTx/>
              <a:buChar char="-"/>
            </a:pPr>
            <a:r>
              <a:rPr lang="it-IT" sz="1800" dirty="0" smtClean="0"/>
              <a:t> Si accusano i repubblicani del clima intimidatorio creato ad arte contro i monarchici.</a:t>
            </a:r>
          </a:p>
          <a:p>
            <a:pPr marL="0" indent="0" algn="just">
              <a:buFontTx/>
              <a:buChar char="-"/>
            </a:pPr>
            <a:r>
              <a:rPr lang="it-IT" sz="1800" dirty="0" smtClean="0"/>
              <a:t>Si contesta il criterio dello spoglio che, contro il dettame della legge, elabora le percentuali sulla base dei voti validi e non dei votanti.</a:t>
            </a:r>
          </a:p>
        </p:txBody>
      </p:sp>
      <p:sp>
        <p:nvSpPr>
          <p:cNvPr id="6" name="Segnaposto numero diapositiva 5"/>
          <p:cNvSpPr>
            <a:spLocks noGrp="1"/>
          </p:cNvSpPr>
          <p:nvPr>
            <p:ph type="sldNum" sz="quarter" idx="12"/>
          </p:nvPr>
        </p:nvSpPr>
        <p:spPr/>
        <p:txBody>
          <a:bodyPr/>
          <a:lstStyle/>
          <a:p>
            <a:fld id="{B007B441-5312-499D-93C3-6E37886527FA}" type="slidenum">
              <a:rPr lang="it-IT" smtClean="0"/>
              <a:pPr/>
              <a:t>13</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re in esilio e la presidenza De Nicola</a:t>
            </a:r>
            <a:endParaRPr lang="it-IT" dirty="0"/>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smtClean="0"/>
              <a:t>Dopo i primi disordini, soprattutto nel Sud monarchico, re </a:t>
            </a:r>
            <a:r>
              <a:rPr lang="it-IT" b="1" dirty="0" smtClean="0"/>
              <a:t>Umberto II</a:t>
            </a:r>
            <a:r>
              <a:rPr lang="it-IT" dirty="0" smtClean="0"/>
              <a:t>,  per evitare nuovi e più disastrosi conflitti dopo la fine di una guerra sanguinosa, decide di </a:t>
            </a:r>
            <a:r>
              <a:rPr lang="it-IT" b="1" dirty="0" smtClean="0"/>
              <a:t>accogliere i risultati del referendum e andare in esilio</a:t>
            </a:r>
            <a:r>
              <a:rPr lang="it-IT" dirty="0" smtClean="0"/>
              <a:t>, mentre l’Assemblea costituente, per compensare i monarchici e cercare una riconciliazione nazionale, elegge il monarchico </a:t>
            </a:r>
            <a:r>
              <a:rPr lang="it-IT" b="1" dirty="0" smtClean="0"/>
              <a:t>Enrico De Nicola </a:t>
            </a:r>
            <a:r>
              <a:rPr lang="it-IT" dirty="0" smtClean="0"/>
              <a:t>alla presidenza provvisoria della neonata Repubblica (fino alla conclusione della fase costituente cioè dall’ 1/10 al 31/12/1947).</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14</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De Gasperi II-III (14/2/1946 – 1/6/1947)</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smtClean="0"/>
              <a:t>Con la fine della monarchia, si insediano il secondo e poi il terzo governo De Gasperi, che lavorano parallelamente all’Assemblea costituente. In tale occasione si delineano i contrasti sempre più marcati tra la componente democristiana e moderata del governo e quella di sinistra, mentre il Partito d’Azione, di orientamento liberale di sinistra, ridottissimo nei ranghi, comincerà un’opera di penetrazione nei gangli istituzionali ed economici dello Stato. Molto importante è il </a:t>
            </a:r>
            <a:r>
              <a:rPr lang="it-IT" b="1" dirty="0" smtClean="0"/>
              <a:t>22/6/1946 l’amnistia per i reati politici</a:t>
            </a:r>
            <a:r>
              <a:rPr lang="it-IT" dirty="0" smtClean="0"/>
              <a:t>, che intendeva superare le persecuzioni cui erano stati sottoposti gli ex fascisti e favorire il loro reinserimento nella società a patto che ne avessero accettato i principi (molti giovani intellettuali e militanti ex fascisti entrano nel PCI che sembra loro erede dell’ultimo fascismo </a:t>
            </a:r>
            <a:r>
              <a:rPr lang="it-IT" dirty="0" err="1" smtClean="0"/>
              <a:t>socialisteggiante</a:t>
            </a:r>
            <a:r>
              <a:rPr lang="it-IT" dirty="0" smtClean="0"/>
              <a:t>). </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15</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De Gasperi IV (1/6/1947 – 24/5/1948)</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smtClean="0"/>
              <a:t>Con la crisi del III governo De Gasperi, si determina </a:t>
            </a:r>
            <a:r>
              <a:rPr lang="it-IT" b="1" dirty="0" smtClean="0"/>
              <a:t>l’uscita dei </a:t>
            </a:r>
            <a:r>
              <a:rPr lang="it-IT" b="1" dirty="0" err="1" smtClean="0"/>
              <a:t>socialcomunisti</a:t>
            </a:r>
            <a:r>
              <a:rPr lang="it-IT" b="1" dirty="0" smtClean="0"/>
              <a:t> dal governo</a:t>
            </a:r>
            <a:r>
              <a:rPr lang="it-IT" dirty="0" smtClean="0"/>
              <a:t>, che va di pari passo allo stabilirsi di un solido </a:t>
            </a:r>
            <a:r>
              <a:rPr lang="it-IT" b="1" dirty="0" smtClean="0"/>
              <a:t>legame tra Italia e Stati Uniti</a:t>
            </a:r>
            <a:r>
              <a:rPr lang="it-IT" dirty="0" smtClean="0"/>
              <a:t>, corrispondente alla collocazione atlantica del Paese. Ciò significa che l’Italia, in occasione del profilarsi della guerra fredda e del confronto tra est comunista/sovietico e ovest capitalista/americano, viene inserita dagli Alleati nel contesto occidentale. Essi puntano sulla DC, confidando in un partito solidamente ancorato alla democrazia liberale, sostenuto dalla Chiesa cattolica e in grado di escludere i partiti </a:t>
            </a:r>
            <a:r>
              <a:rPr lang="it-IT" dirty="0" err="1" smtClean="0"/>
              <a:t>socialcomunisti</a:t>
            </a:r>
            <a:r>
              <a:rPr lang="it-IT" dirty="0" smtClean="0"/>
              <a:t> dal governo, mantenendo il consenso nella società. Teniamo conto che fino ad ora il governo, a norma del </a:t>
            </a:r>
            <a:r>
              <a:rPr lang="it-IT" dirty="0" err="1" smtClean="0"/>
              <a:t>d.lgslgt.</a:t>
            </a:r>
            <a:r>
              <a:rPr lang="it-IT" dirty="0" smtClean="0"/>
              <a:t> 98/1946, come tutti i governi dal 1943 in poi, detiene anche i poteri ordinari legislativi, in attesa dell’elezione di un nuovo parlamento, secondo i nuovi dettami costituzionali. Intanto dal </a:t>
            </a:r>
            <a:r>
              <a:rPr lang="it-IT" b="1" dirty="0" smtClean="0"/>
              <a:t>gennaio 1947 sono arrivati i primi 100 milioni di dollari dagli Usa </a:t>
            </a:r>
            <a:r>
              <a:rPr lang="it-IT" dirty="0" smtClean="0"/>
              <a:t>per affrontare la grave situazione economica e sociale dell’Italia del dopoguerra. </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16</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Che cosa significa la “</a:t>
            </a:r>
            <a:r>
              <a:rPr lang="it-IT" i="1" dirty="0" err="1" smtClean="0"/>
              <a:t>conventio</a:t>
            </a:r>
            <a:r>
              <a:rPr lang="it-IT" i="1" dirty="0" smtClean="0"/>
              <a:t> ad </a:t>
            </a:r>
            <a:r>
              <a:rPr lang="it-IT" i="1" dirty="0" err="1" smtClean="0"/>
              <a:t>escludendum</a:t>
            </a:r>
            <a:r>
              <a:rPr lang="it-IT" dirty="0" smtClean="0"/>
              <a:t>” anticomunista</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smtClean="0"/>
              <a:t>Significa  che in Italia vi sarà una </a:t>
            </a:r>
            <a:r>
              <a:rPr lang="it-IT" dirty="0" err="1" smtClean="0"/>
              <a:t>liberal-democrazia</a:t>
            </a:r>
            <a:r>
              <a:rPr lang="it-IT" dirty="0" smtClean="0"/>
              <a:t> in cui sarà rappresentato un partito molto votato dagli elettori come il </a:t>
            </a:r>
            <a:r>
              <a:rPr lang="it-IT" b="1" dirty="0" smtClean="0"/>
              <a:t>PCI. A tale partito, che mai raggiungerà la maggioranza relativa dei consensi,  non sarà comunque concesso di giungere a governare</a:t>
            </a:r>
            <a:r>
              <a:rPr lang="it-IT" dirty="0" smtClean="0"/>
              <a:t>, per il timore che possa determinare un cambio di schieramento dell’Italia e la trasformazione del Paese in uno Stato socialista. Del socialismo infatti già si conoscevano, pur ampiamente sottodimensionati dalla propaganda delle sinistre, le condotte disastrose sotto il profilo economico e liberticide sotto quello politico. </a:t>
            </a:r>
            <a:r>
              <a:rPr lang="it-IT" b="1" dirty="0" smtClean="0"/>
              <a:t>Nondimeno una simile condotta priverà la </a:t>
            </a:r>
            <a:r>
              <a:rPr lang="it-IT" b="1" dirty="0" err="1" smtClean="0"/>
              <a:t>liberal-democrazia</a:t>
            </a:r>
            <a:r>
              <a:rPr lang="it-IT" b="1" dirty="0" smtClean="0"/>
              <a:t> del suo “sale”, cioè dell’alternanza tra governo e opposizione</a:t>
            </a:r>
            <a:r>
              <a:rPr lang="it-IT" dirty="0" smtClean="0"/>
              <a:t>. Per circa quarant’anni il PCI sarà “condannato” all’opposizione e la </a:t>
            </a:r>
            <a:r>
              <a:rPr lang="it-IT" dirty="0" err="1" smtClean="0"/>
              <a:t>DC</a:t>
            </a:r>
            <a:r>
              <a:rPr lang="it-IT" dirty="0" smtClean="0"/>
              <a:t> sarà il nerbo di tutti i governi.</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17</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L’Assemblea costituente</a:t>
            </a:r>
            <a:endParaRPr lang="it-IT" dirty="0"/>
          </a:p>
        </p:txBody>
      </p:sp>
      <p:sp>
        <p:nvSpPr>
          <p:cNvPr id="3" name="Segnaposto contenuto 2"/>
          <p:cNvSpPr>
            <a:spLocks noGrp="1"/>
          </p:cNvSpPr>
          <p:nvPr>
            <p:ph idx="1"/>
          </p:nvPr>
        </p:nvSpPr>
        <p:spPr>
          <a:xfrm>
            <a:off x="457200" y="1600200"/>
            <a:ext cx="8229600" cy="4781128"/>
          </a:xfrm>
        </p:spPr>
        <p:txBody>
          <a:bodyPr>
            <a:noAutofit/>
          </a:bodyPr>
          <a:lstStyle/>
          <a:p>
            <a:pPr marL="0" indent="0" algn="just">
              <a:buNone/>
            </a:pPr>
            <a:r>
              <a:rPr lang="it-IT" sz="1900" b="1" dirty="0" smtClean="0"/>
              <a:t>Eletta il 2 giugno 1946 </a:t>
            </a:r>
            <a:r>
              <a:rPr lang="it-IT" sz="1900" dirty="0" smtClean="0"/>
              <a:t>a suffrago universale, la Costituente si riunisce per la prima volta a </a:t>
            </a:r>
            <a:r>
              <a:rPr lang="it-IT" sz="1900" b="1" dirty="0" smtClean="0"/>
              <a:t>Montecitorio il 25 giugno </a:t>
            </a:r>
            <a:r>
              <a:rPr lang="it-IT" sz="1900" dirty="0" smtClean="0"/>
              <a:t>dello stesso anno e subito elegge il suo presidente </a:t>
            </a:r>
            <a:r>
              <a:rPr lang="it-IT" sz="1900" b="1" dirty="0" smtClean="0"/>
              <a:t>Giuseppe Saragat </a:t>
            </a:r>
            <a:r>
              <a:rPr lang="it-IT" sz="1900" dirty="0" smtClean="0"/>
              <a:t>(poi sostituito,  nel febbraio 1947, da </a:t>
            </a:r>
            <a:r>
              <a:rPr lang="it-IT" sz="1900" b="1" dirty="0" smtClean="0"/>
              <a:t>Umberto </a:t>
            </a:r>
            <a:r>
              <a:rPr lang="it-IT" sz="1900" b="1" dirty="0" err="1" smtClean="0"/>
              <a:t>Terracini</a:t>
            </a:r>
            <a:r>
              <a:rPr lang="it-IT" sz="1900" dirty="0" smtClean="0"/>
              <a:t>). Il 28 giugno l’Assemblea elegge </a:t>
            </a:r>
            <a:r>
              <a:rPr lang="it-IT" sz="1900" b="1" dirty="0" smtClean="0"/>
              <a:t>Enrico De Nicola </a:t>
            </a:r>
            <a:r>
              <a:rPr lang="it-IT" sz="1900" dirty="0" smtClean="0"/>
              <a:t>"Capo provvisorio dello Stato“. L’Assemblea delibera altresì la nomina di una commissione ristretta (</a:t>
            </a:r>
            <a:r>
              <a:rPr lang="it-IT" sz="1900" b="1" dirty="0" smtClean="0"/>
              <a:t>Commissione per la Costituzione), composta di 75 membri </a:t>
            </a:r>
            <a:r>
              <a:rPr lang="it-IT" sz="1900" dirty="0" smtClean="0"/>
              <a:t>scelti dal Presidente sulla base delle designazioni dei vari gruppi parlamentari (tra loro G. Dossetti, G. La Pira, A. Fanfani, A. Moro) , cui viene affidato l'incarico di predisporre un </a:t>
            </a:r>
            <a:r>
              <a:rPr lang="it-IT" sz="1900" b="1" dirty="0" smtClean="0"/>
              <a:t>progetto di Costituzione </a:t>
            </a:r>
            <a:r>
              <a:rPr lang="it-IT" sz="1900" dirty="0" smtClean="0"/>
              <a:t>da sottoporre al </a:t>
            </a:r>
            <a:r>
              <a:rPr lang="it-IT" sz="1900" i="1" dirty="0" smtClean="0"/>
              <a:t>plenum</a:t>
            </a:r>
            <a:r>
              <a:rPr lang="it-IT" sz="1900" dirty="0" smtClean="0"/>
              <a:t> dell'Assemblea. I membri dell’Assemblea sono  così suddivisi:</a:t>
            </a:r>
          </a:p>
          <a:p>
            <a:r>
              <a:rPr lang="it-IT" sz="1900" dirty="0" smtClean="0"/>
              <a:t>Democrazia Cristiana 207; </a:t>
            </a:r>
            <a:r>
              <a:rPr lang="it-IT" sz="1900" dirty="0" err="1" smtClean="0"/>
              <a:t>Mov</a:t>
            </a:r>
            <a:r>
              <a:rPr lang="it-IT" sz="1900" dirty="0" smtClean="0"/>
              <a:t>. </a:t>
            </a:r>
            <a:r>
              <a:rPr lang="it-IT" sz="1900" dirty="0" err="1" smtClean="0"/>
              <a:t>Indip</a:t>
            </a:r>
            <a:r>
              <a:rPr lang="it-IT" sz="1900" dirty="0" smtClean="0"/>
              <a:t>. Sicilia 4;Partito Socialista 115; </a:t>
            </a:r>
            <a:r>
              <a:rPr lang="it-IT" sz="1900" dirty="0" err="1" smtClean="0"/>
              <a:t>Concentr</a:t>
            </a:r>
            <a:r>
              <a:rPr lang="it-IT" sz="1900" dirty="0" smtClean="0"/>
              <a:t>. </a:t>
            </a:r>
            <a:r>
              <a:rPr lang="it-IT" sz="1900" dirty="0" err="1" smtClean="0"/>
              <a:t>Dem</a:t>
            </a:r>
            <a:r>
              <a:rPr lang="it-IT" sz="1900" dirty="0" smtClean="0"/>
              <a:t> </a:t>
            </a:r>
            <a:r>
              <a:rPr lang="it-IT" sz="1900" dirty="0" err="1" smtClean="0"/>
              <a:t>Repub</a:t>
            </a:r>
            <a:r>
              <a:rPr lang="it-IT" sz="1900" dirty="0" smtClean="0"/>
              <a:t>. 2; Partito Comunista 104; Partito Sardo d'Azione 2; Unione </a:t>
            </a:r>
            <a:r>
              <a:rPr lang="it-IT" sz="1900" dirty="0" err="1" smtClean="0"/>
              <a:t>Dem</a:t>
            </a:r>
            <a:r>
              <a:rPr lang="it-IT" sz="1900" dirty="0" smtClean="0"/>
              <a:t>. </a:t>
            </a:r>
            <a:r>
              <a:rPr lang="it-IT" sz="1900" dirty="0" err="1" smtClean="0"/>
              <a:t>Naz</a:t>
            </a:r>
            <a:r>
              <a:rPr lang="it-IT" sz="1900" dirty="0" smtClean="0"/>
              <a:t> 41; </a:t>
            </a:r>
            <a:r>
              <a:rPr lang="it-IT" sz="1900" dirty="0" err="1" smtClean="0"/>
              <a:t>Movim</a:t>
            </a:r>
            <a:r>
              <a:rPr lang="it-IT" sz="1900" dirty="0" smtClean="0"/>
              <a:t>. Unionista It. 1; Uomo Qualunque 30; Part. Cristiano Sociale 1; Partito Repubblicano 23; Part. </a:t>
            </a:r>
            <a:r>
              <a:rPr lang="it-IT" sz="1900" dirty="0" err="1" smtClean="0"/>
              <a:t>Democr</a:t>
            </a:r>
            <a:r>
              <a:rPr lang="it-IT" sz="1900" dirty="0" smtClean="0"/>
              <a:t>. Lavoro 1; Blocco Naz. Libertà 16; Part. Contadini Italiani 1; Partito d'Azione 7; Fr. </a:t>
            </a:r>
            <a:r>
              <a:rPr lang="it-IT" sz="1900" dirty="0" err="1" smtClean="0"/>
              <a:t>Dem</a:t>
            </a:r>
            <a:r>
              <a:rPr lang="it-IT" sz="1900" dirty="0" smtClean="0"/>
              <a:t>. </a:t>
            </a:r>
            <a:r>
              <a:rPr lang="it-IT" sz="1900" dirty="0" err="1" smtClean="0"/>
              <a:t>Progres</a:t>
            </a:r>
            <a:r>
              <a:rPr lang="it-IT" sz="1900" dirty="0" smtClean="0"/>
              <a:t>. Rep.1</a:t>
            </a:r>
            <a:endParaRPr lang="it-IT" sz="1900"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18</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commissioni</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smtClean="0"/>
              <a:t>Nominata dal Presidente il 19 luglio 1946 e presieduta dal </a:t>
            </a:r>
            <a:r>
              <a:rPr lang="it-IT" dirty="0" err="1" smtClean="0"/>
              <a:t>demolaburista</a:t>
            </a:r>
            <a:r>
              <a:rPr lang="it-IT" dirty="0" smtClean="0"/>
              <a:t> </a:t>
            </a:r>
            <a:r>
              <a:rPr lang="it-IT" b="1" dirty="0" err="1" smtClean="0"/>
              <a:t>Meuccio</a:t>
            </a:r>
            <a:r>
              <a:rPr lang="it-IT" b="1" dirty="0" smtClean="0"/>
              <a:t> Ruini</a:t>
            </a:r>
            <a:r>
              <a:rPr lang="it-IT" dirty="0" smtClean="0"/>
              <a:t>, la </a:t>
            </a:r>
            <a:r>
              <a:rPr lang="it-IT" b="1" dirty="0" smtClean="0"/>
              <a:t>Commissione dei 75</a:t>
            </a:r>
            <a:r>
              <a:rPr lang="it-IT" dirty="0" smtClean="0"/>
              <a:t>, si articola in tre sottocommissioni: la prima sui “diritti e doveri dei cittadini”, la seconda sull‘ “ordinamento costituzionale della Repubblica” (divisa a sua volta in due Sezioni, per il potere esecutivo e il potere giudiziario, più un comitato di dieci deputati per la redazione di un progetto articolato sull'ordinamento regionale), la terza sui “diritti e doveri economico-sociali”. La redazione concreta, dopo la discussione, è affidata a un </a:t>
            </a:r>
            <a:r>
              <a:rPr lang="it-IT" b="1" dirty="0" smtClean="0"/>
              <a:t>comitato ristretto di 18 membri</a:t>
            </a:r>
            <a:r>
              <a:rPr lang="it-IT" dirty="0" smtClean="0"/>
              <a:t>, cui partecipano 11 deputati della commissione dei 75 e 7 membri dell’Ufficio di presidenza.</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19</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fine della guerra e “di una certa idea di Italia”</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dirty="0" smtClean="0"/>
              <a:t>“La primavera del 1945 […] segna il </a:t>
            </a:r>
            <a:r>
              <a:rPr lang="it-IT" b="1" dirty="0" smtClean="0"/>
              <a:t>tramonto</a:t>
            </a:r>
            <a:r>
              <a:rPr lang="it-IT" dirty="0" smtClean="0"/>
              <a:t> di una certa idea di Italia, d’un primato da ricostruire, d’una missione al tempo stesso nazionale e universale da affidare alla </a:t>
            </a:r>
            <a:r>
              <a:rPr lang="it-IT" b="1" dirty="0" smtClean="0"/>
              <a:t>Terza Roma, la Roma del popolo, dopo quella dei Casari e dei Pap</a:t>
            </a:r>
            <a:r>
              <a:rPr lang="it-IT" dirty="0" smtClean="0"/>
              <a:t>i (cfr. G. Mazzini, </a:t>
            </a:r>
            <a:r>
              <a:rPr lang="it-IT" dirty="0" err="1" smtClean="0"/>
              <a:t>n.d.r.</a:t>
            </a:r>
            <a:r>
              <a:rPr lang="it-IT" dirty="0" smtClean="0"/>
              <a:t>), con la sguardo teso in avanti, ma la memoria volta fino ai lontani tempi dei Romani …” (G. </a:t>
            </a:r>
            <a:r>
              <a:rPr lang="it-IT" dirty="0" err="1" smtClean="0"/>
              <a:t>Accame</a:t>
            </a:r>
            <a:r>
              <a:rPr lang="it-IT" dirty="0" smtClean="0"/>
              <a:t>, </a:t>
            </a:r>
            <a:r>
              <a:rPr lang="it-IT" i="1" dirty="0" smtClean="0"/>
              <a:t>Una storia della Repubblica. Dalla fine della monarchia ad oggi</a:t>
            </a:r>
            <a:r>
              <a:rPr lang="it-IT" dirty="0" smtClean="0"/>
              <a:t>, RCS, Milano 2000, p. 5).</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2</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dibattito e l’entrata in vigore</a:t>
            </a:r>
            <a:endParaRPr lang="it-IT" dirty="0"/>
          </a:p>
        </p:txBody>
      </p:sp>
      <p:sp>
        <p:nvSpPr>
          <p:cNvPr id="3" name="Segnaposto contenuto 2"/>
          <p:cNvSpPr>
            <a:spLocks noGrp="1"/>
          </p:cNvSpPr>
          <p:nvPr>
            <p:ph idx="1"/>
          </p:nvPr>
        </p:nvSpPr>
        <p:spPr>
          <a:xfrm>
            <a:off x="395536" y="1340768"/>
            <a:ext cx="8229600" cy="4925144"/>
          </a:xfrm>
        </p:spPr>
        <p:txBody>
          <a:bodyPr>
            <a:noAutofit/>
          </a:bodyPr>
          <a:lstStyle/>
          <a:p>
            <a:pPr marL="0" indent="0" algn="just">
              <a:buNone/>
            </a:pPr>
            <a:r>
              <a:rPr lang="it-IT" sz="2100" b="1" dirty="0" smtClean="0"/>
              <a:t>Il dibattito si svolse dal 4 marzo al 22 dicembre 1947 </a:t>
            </a:r>
            <a:r>
              <a:rPr lang="it-IT" sz="2100" dirty="0" smtClean="0"/>
              <a:t>(la vita dell’assemblea fu prorogata tre volte)  e “nonostante qualche sacrificio della logica, squarci di non fulminante eloquenza e anche di preoccupante ingenuità” (</a:t>
            </a:r>
            <a:r>
              <a:rPr lang="it-IT" sz="2100" dirty="0" err="1" smtClean="0"/>
              <a:t>Reposo</a:t>
            </a:r>
            <a:r>
              <a:rPr lang="it-IT" sz="2100" dirty="0" smtClean="0"/>
              <a:t>, cit., p. 53) fu possibile una sintesi “accettabile”, dovuta al contributo e alla competenza di qualche giurista e di politici tecnici. Cionondimeno il </a:t>
            </a:r>
            <a:r>
              <a:rPr lang="it-IT" sz="2100" dirty="0" err="1" smtClean="0"/>
              <a:t>Reposo</a:t>
            </a:r>
            <a:r>
              <a:rPr lang="it-IT" sz="2100" dirty="0" smtClean="0"/>
              <a:t> sottolinea che  la costituzione, più che il “parto professorale” di alcuni grandi giuristi (come H. </a:t>
            </a:r>
            <a:r>
              <a:rPr lang="it-IT" sz="2100" dirty="0" err="1" smtClean="0"/>
              <a:t>Preuss</a:t>
            </a:r>
            <a:r>
              <a:rPr lang="it-IT" sz="2100" dirty="0" smtClean="0"/>
              <a:t> a Weimar o H. </a:t>
            </a:r>
            <a:r>
              <a:rPr lang="it-IT" sz="2100" dirty="0" err="1" smtClean="0"/>
              <a:t>Kelsen</a:t>
            </a:r>
            <a:r>
              <a:rPr lang="it-IT" sz="2100" dirty="0" smtClean="0"/>
              <a:t> in Austria) fu “il frutto di intese stipulate tra le forze politiche durante l’ordinamento provvisorio/transitorio” (</a:t>
            </a:r>
            <a:r>
              <a:rPr lang="it-IT" sz="2100" i="1" dirty="0" smtClean="0"/>
              <a:t>ibidem</a:t>
            </a:r>
            <a:r>
              <a:rPr lang="it-IT" sz="2100" dirty="0" smtClean="0"/>
              <a:t>). </a:t>
            </a:r>
            <a:r>
              <a:rPr lang="it-IT" sz="2100" b="1" dirty="0" smtClean="0"/>
              <a:t>La difficoltà risedette tutta nel contemperare le diverse impostazioni ideologiche</a:t>
            </a:r>
            <a:r>
              <a:rPr lang="it-IT" sz="2100" dirty="0" smtClean="0"/>
              <a:t> dei partiti, le cui differenze si stavano facendo via via più radicali all’emergere dei contrasti tra le superpotenze americana e sovietica, punti di riferimento rispettivamente del cartello cattolico-liberale e di quello </a:t>
            </a:r>
            <a:r>
              <a:rPr lang="it-IT" sz="2100" dirty="0" err="1" smtClean="0"/>
              <a:t>socialcomunista</a:t>
            </a:r>
            <a:r>
              <a:rPr lang="it-IT" sz="2100" dirty="0" smtClean="0"/>
              <a:t>. Dopo la discussione, il testo definitivo viene approvato il 22 dicembre. La Costituzione pronta, entra in vigore il </a:t>
            </a:r>
            <a:r>
              <a:rPr lang="it-IT" sz="2100" b="1" dirty="0" smtClean="0"/>
              <a:t>1 gennaio 1948.</a:t>
            </a:r>
            <a:endParaRPr lang="it-IT" sz="2100" b="1"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20</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smtClean="0"/>
              <a:t>I primi dodici articoli</a:t>
            </a:r>
            <a:endParaRPr lang="it-IT" dirty="0"/>
          </a:p>
        </p:txBody>
      </p:sp>
      <p:sp>
        <p:nvSpPr>
          <p:cNvPr id="3" name="Segnaposto contenuto 2"/>
          <p:cNvSpPr>
            <a:spLocks noGrp="1"/>
          </p:cNvSpPr>
          <p:nvPr>
            <p:ph idx="1"/>
          </p:nvPr>
        </p:nvSpPr>
        <p:spPr/>
        <p:txBody>
          <a:bodyPr>
            <a:normAutofit fontScale="85000" lnSpcReduction="10000"/>
          </a:bodyPr>
          <a:lstStyle/>
          <a:p>
            <a:pPr marL="0" indent="0" algn="just">
              <a:buNone/>
            </a:pPr>
            <a:r>
              <a:rPr lang="it-IT" dirty="0" smtClean="0"/>
              <a:t>I primi dodici articoli della costituzione, ne stabiliscono i </a:t>
            </a:r>
            <a:r>
              <a:rPr lang="it-IT" b="1" dirty="0" smtClean="0"/>
              <a:t>principi generali </a:t>
            </a:r>
            <a:r>
              <a:rPr lang="it-IT" dirty="0" smtClean="0"/>
              <a:t>e vanno a sostituire quello che tradizionalmente era il preambolo (secondo quanto affermato dallo stesso presidente della commissione dei 75, Ruini), </a:t>
            </a:r>
            <a:r>
              <a:rPr lang="it-IT" b="1" dirty="0" smtClean="0"/>
              <a:t>forse perché </a:t>
            </a:r>
            <a:r>
              <a:rPr lang="it-IT" dirty="0" smtClean="0"/>
              <a:t>da un lato non si è voluto trattare dei valori ispiratori della carta – come avviene di solito nei preamboli – giacché sul piano </a:t>
            </a:r>
            <a:r>
              <a:rPr lang="it-IT" dirty="0" err="1" smtClean="0"/>
              <a:t>etico-filosofico-politico</a:t>
            </a:r>
            <a:r>
              <a:rPr lang="it-IT" dirty="0" smtClean="0"/>
              <a:t> troppo distanti tra i costituenti; </a:t>
            </a:r>
            <a:r>
              <a:rPr lang="it-IT" b="1" dirty="0" smtClean="0"/>
              <a:t>forse perché </a:t>
            </a:r>
            <a:r>
              <a:rPr lang="it-IT" dirty="0" smtClean="0"/>
              <a:t>ai principi che danno più concretamente “il volto della Repubblica” (Ruini) si è voluto dare la forza di leggi costituzionali e non di una semplice dichiarazione preventiva.</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21</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forma di governo e il fondamento della Repubblica (art. 1)</a:t>
            </a:r>
            <a:endParaRPr lang="it-IT" dirty="0"/>
          </a:p>
        </p:txBody>
      </p:sp>
      <p:sp>
        <p:nvSpPr>
          <p:cNvPr id="3" name="Segnaposto contenuto 2"/>
          <p:cNvSpPr>
            <a:spLocks noGrp="1"/>
          </p:cNvSpPr>
          <p:nvPr>
            <p:ph idx="1"/>
          </p:nvPr>
        </p:nvSpPr>
        <p:spPr/>
        <p:txBody>
          <a:bodyPr>
            <a:normAutofit/>
          </a:bodyPr>
          <a:lstStyle/>
          <a:p>
            <a:pPr marL="0" indent="0" algn="just">
              <a:buNone/>
            </a:pPr>
            <a:r>
              <a:rPr lang="it-IT" dirty="0" smtClean="0"/>
              <a:t>Viene nell’art. 1 affermata la natura </a:t>
            </a:r>
            <a:r>
              <a:rPr lang="it-IT" b="1" dirty="0" smtClean="0"/>
              <a:t>democratica e repubblicana </a:t>
            </a:r>
            <a:r>
              <a:rPr lang="it-IT" dirty="0" smtClean="0"/>
              <a:t>dello Stato italiano, e specificato che </a:t>
            </a:r>
            <a:r>
              <a:rPr lang="it-IT" b="1" dirty="0" smtClean="0"/>
              <a:t>democrazia</a:t>
            </a:r>
            <a:r>
              <a:rPr lang="it-IT" dirty="0" smtClean="0"/>
              <a:t> significa che la sovranità appartiene al popolo. Al principio democratico viene però subito affiancato un </a:t>
            </a:r>
            <a:r>
              <a:rPr lang="it-IT" b="1" dirty="0" smtClean="0"/>
              <a:t>principio liberale </a:t>
            </a:r>
            <a:r>
              <a:rPr lang="it-IT" dirty="0" smtClean="0"/>
              <a:t>che limita la precedente affermazione: il popolo “esercita” la sovranità “nelle forme e nei limiti della Costituzione” (cfr. il Glossario 1, nella parte finale di questa presentazione). </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22</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smtClean="0"/>
              <a:t>Il lavoro fondamento della Repubblica (art.1, art. 9)</a:t>
            </a:r>
            <a:endParaRPr lang="it-IT" sz="3600" dirty="0"/>
          </a:p>
        </p:txBody>
      </p:sp>
      <p:sp>
        <p:nvSpPr>
          <p:cNvPr id="3" name="Segnaposto contenuto 2"/>
          <p:cNvSpPr>
            <a:spLocks noGrp="1"/>
          </p:cNvSpPr>
          <p:nvPr>
            <p:ph idx="1"/>
          </p:nvPr>
        </p:nvSpPr>
        <p:spPr>
          <a:xfrm>
            <a:off x="467544" y="1484784"/>
            <a:ext cx="8229600" cy="4925144"/>
          </a:xfrm>
        </p:spPr>
        <p:txBody>
          <a:bodyPr>
            <a:noAutofit/>
          </a:bodyPr>
          <a:lstStyle/>
          <a:p>
            <a:pPr marL="0" indent="0" algn="just">
              <a:buNone/>
            </a:pPr>
            <a:r>
              <a:rPr lang="it-IT" sz="2000" dirty="0" smtClean="0"/>
              <a:t>Su questo tema c’è stato molto dibattito tra i democristiani e i </a:t>
            </a:r>
            <a:r>
              <a:rPr lang="it-IT" sz="2000" dirty="0" err="1" smtClean="0"/>
              <a:t>socialcomunisti</a:t>
            </a:r>
            <a:r>
              <a:rPr lang="it-IT" sz="2000" dirty="0" smtClean="0"/>
              <a:t> che volevano dare all’articolo un significato classista parlando di “lavoratori” e contrapponendoli ai datori di lavoro. La scelta del termine </a:t>
            </a:r>
            <a:r>
              <a:rPr lang="it-IT" sz="2000" i="1" dirty="0" smtClean="0"/>
              <a:t>lavoro</a:t>
            </a:r>
            <a:r>
              <a:rPr lang="it-IT" sz="2000" dirty="0" smtClean="0"/>
              <a:t> ha quindi voluto indicare che la </a:t>
            </a:r>
            <a:r>
              <a:rPr lang="it-IT" sz="2000" b="1" dirty="0" smtClean="0"/>
              <a:t>Repubblica è in certo qual modo interclassista</a:t>
            </a:r>
            <a:r>
              <a:rPr lang="it-IT" sz="2000" dirty="0" smtClean="0"/>
              <a:t>. Ulteriori precisazioni possono andare nelle più diverse direzioni. Da un lato però è da sottolineare che i costituenti consideravano il lavoro come un fattore primario di partecipazione alla vita della comunità; dall’altro bisogna dire che come fondamento della cittadinanza, l’enfasi sul lavoro sconta il riferimento a una certa cultura </a:t>
            </a:r>
            <a:r>
              <a:rPr lang="it-IT" sz="2000" dirty="0" err="1" smtClean="0"/>
              <a:t>economicista</a:t>
            </a:r>
            <a:r>
              <a:rPr lang="it-IT" sz="2000" dirty="0" smtClean="0"/>
              <a:t> e </a:t>
            </a:r>
            <a:r>
              <a:rPr lang="it-IT" sz="2000" dirty="0" err="1" smtClean="0"/>
              <a:t>produttivista</a:t>
            </a:r>
            <a:r>
              <a:rPr lang="it-IT" sz="2000" dirty="0" smtClean="0"/>
              <a:t> propria del </a:t>
            </a:r>
            <a:r>
              <a:rPr lang="it-IT" sz="2000" dirty="0" err="1" smtClean="0"/>
              <a:t>positivisimo</a:t>
            </a:r>
            <a:r>
              <a:rPr lang="it-IT" sz="2000" dirty="0" smtClean="0"/>
              <a:t> e del marxismo ottocenteschi: quasi che nell’opera di </a:t>
            </a:r>
            <a:r>
              <a:rPr lang="it-IT" sz="2000" dirty="0" err="1" smtClean="0"/>
              <a:t>plasmazione</a:t>
            </a:r>
            <a:r>
              <a:rPr lang="it-IT" sz="2000" dirty="0" smtClean="0"/>
              <a:t> tecnologico-industriale della natura risieda l’essenza non solo del vivere associato, ma anche dell’uomo stesso. Le filosofie del Novecento hanno ampiamente criticato questa prospettiva antropologica, collocando qui anche le radici dell’odierno degrado ecologico. Va qui posto il problema del </a:t>
            </a:r>
            <a:r>
              <a:rPr lang="it-IT" sz="2000" b="1" dirty="0" smtClean="0"/>
              <a:t>rapporto tra industrializzazione e “tutela del paesaggio”</a:t>
            </a:r>
            <a:r>
              <a:rPr lang="it-IT" sz="2000" dirty="0" smtClean="0"/>
              <a:t>, garantita dall’art. 9 e per anni ampiamente disattesa.</a:t>
            </a:r>
            <a:endParaRPr lang="it-IT" sz="2000"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23</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lavoro è un diritto-dovere (art. 4)</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smtClean="0"/>
              <a:t>A</a:t>
            </a:r>
            <a:r>
              <a:rPr lang="it-IT" sz="3300" dirty="0" smtClean="0"/>
              <a:t> integrazione dell’art. 1, vi è l’art. 4 che stabilisce che ciascuno ha </a:t>
            </a:r>
            <a:r>
              <a:rPr lang="it-IT" sz="3300" b="1" dirty="0" smtClean="0"/>
              <a:t>diritto a lavorare ed anche il dovere di farlo</a:t>
            </a:r>
            <a:r>
              <a:rPr lang="it-IT" sz="3300" dirty="0" smtClean="0"/>
              <a:t>. La Repubblica, garantendo il diritto, con lo sforzo per rimuovere gli ostacoli al suo godimento (per esempio con politiche contro la disoccupazione), non sanziona però il mancato assolvimento del dovere con la decadenza dei diritti politici, come avrebbe voluto la sinistra dell’Assemblea costituente. I problema è che a </a:t>
            </a:r>
            <a:r>
              <a:rPr lang="it-IT" sz="3300" b="1" dirty="0" smtClean="0"/>
              <a:t>complemento di questo diritto andrebbe evidenziata la libertà d’impresa </a:t>
            </a:r>
            <a:r>
              <a:rPr lang="it-IT" sz="3300" dirty="0" smtClean="0"/>
              <a:t>che è il necessario corollario alla </a:t>
            </a:r>
            <a:r>
              <a:rPr lang="it-IT" sz="3300" i="1" dirty="0" smtClean="0"/>
              <a:t>libera scelta dell’attività da svolgere</a:t>
            </a:r>
            <a:r>
              <a:rPr lang="it-IT" sz="3300" dirty="0" smtClean="0"/>
              <a:t>. Tuttavia la Costituzione, pur non negando l’iniziativa economica privata (art. 41), sembra diffidarne “ignorando del tutto i concetti di mercato e concorrenza, e ricomprendendo </a:t>
            </a:r>
            <a:r>
              <a:rPr lang="it-IT" sz="3300" b="1" dirty="0" smtClean="0"/>
              <a:t>la stessa proprietà tra i diritti funzionali o affievoliti</a:t>
            </a:r>
            <a:r>
              <a:rPr lang="it-IT" sz="3300" dirty="0" smtClean="0"/>
              <a:t>” (</a:t>
            </a:r>
            <a:r>
              <a:rPr lang="it-IT" sz="3300" dirty="0" err="1" smtClean="0"/>
              <a:t>Reposo</a:t>
            </a:r>
            <a:r>
              <a:rPr lang="it-IT" sz="3300" dirty="0" smtClean="0"/>
              <a:t>, cit., p. 55). Qui essa sconta la pregiudiziale opposizione tra proprietà-mercato e distribuzione equa della ricchezza, sostenuta dalla cultura marxista.</a:t>
            </a:r>
            <a:endParaRPr lang="it-IT" sz="3300"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24</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Altri orientamenti della costituzione (art. 2)</a:t>
            </a:r>
            <a:endParaRPr lang="it-IT" dirty="0"/>
          </a:p>
        </p:txBody>
      </p:sp>
      <p:sp>
        <p:nvSpPr>
          <p:cNvPr id="3" name="Segnaposto contenuto 2"/>
          <p:cNvSpPr>
            <a:spLocks noGrp="1"/>
          </p:cNvSpPr>
          <p:nvPr>
            <p:ph idx="1"/>
          </p:nvPr>
        </p:nvSpPr>
        <p:spPr>
          <a:xfrm>
            <a:off x="467544" y="1340768"/>
            <a:ext cx="8229600" cy="4997152"/>
          </a:xfrm>
        </p:spPr>
        <p:txBody>
          <a:bodyPr>
            <a:noAutofit/>
          </a:bodyPr>
          <a:lstStyle/>
          <a:p>
            <a:pPr marL="0" indent="0" algn="just">
              <a:buNone/>
            </a:pPr>
            <a:r>
              <a:rPr lang="it-IT" sz="2500" dirty="0" smtClean="0"/>
              <a:t>Accanto ad un’antropologia positivista e marxista, si trovano nella costituzioni ampi legami con una prospettiva cattolica e </a:t>
            </a:r>
            <a:r>
              <a:rPr lang="it-IT" sz="2500" b="1" dirty="0" smtClean="0"/>
              <a:t>personalista</a:t>
            </a:r>
            <a:r>
              <a:rPr lang="it-IT" sz="2500" dirty="0" smtClean="0"/>
              <a:t>. “Il modello dell’etica cristiana intendeva infatti attribuire un valore ‘assoluto’ e ‘trascendente’ alla persona umana, quale che fosse la condizione sociale e la posizione occupata; e per raggiungere tali obiettivi, proponeva il coinvolgimento dei singoli all’interno delle ‘formazioni sociali’ (art. 2). Nella visione di La Pira (politico e intellettuale cattolico di orientamento progressista, </a:t>
            </a:r>
            <a:r>
              <a:rPr lang="it-IT" sz="2500" dirty="0" err="1" smtClean="0"/>
              <a:t>n.d.r.</a:t>
            </a:r>
            <a:r>
              <a:rPr lang="it-IT" sz="2500" dirty="0" smtClean="0"/>
              <a:t>), mutuata dalla filosofia </a:t>
            </a:r>
            <a:r>
              <a:rPr lang="it-IT" sz="2500" dirty="0" err="1" smtClean="0"/>
              <a:t>rosminiana</a:t>
            </a:r>
            <a:r>
              <a:rPr lang="it-IT" sz="2500" dirty="0" smtClean="0"/>
              <a:t> (Antonio </a:t>
            </a:r>
            <a:r>
              <a:rPr lang="it-IT" sz="2500" dirty="0" err="1" smtClean="0"/>
              <a:t>Rosmini</a:t>
            </a:r>
            <a:r>
              <a:rPr lang="it-IT" sz="2500" dirty="0" smtClean="0"/>
              <a:t> è filosofo cattolico-liberale del XIX sec.), la persona e le collettività organizzate erano anteposte al diritto ‘artificioso’ dello Stato, senza annullarsi in esso, come pretendeva </a:t>
            </a:r>
            <a:r>
              <a:rPr lang="it-IT" sz="2500" dirty="0" err="1" smtClean="0"/>
              <a:t>Hegel</a:t>
            </a:r>
            <a:r>
              <a:rPr lang="it-IT" sz="2500" dirty="0" smtClean="0"/>
              <a:t>...</a:t>
            </a:r>
            <a:endParaRPr lang="it-IT" sz="2500"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25</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personalismo (art.2)</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err="1" smtClean="0"/>
              <a:t>…E</a:t>
            </a:r>
            <a:r>
              <a:rPr lang="it-IT" dirty="0" smtClean="0"/>
              <a:t> attraverso questa inversione del rapporto </a:t>
            </a:r>
            <a:r>
              <a:rPr lang="it-IT" dirty="0" err="1" smtClean="0"/>
              <a:t>Stato-individuo</a:t>
            </a:r>
            <a:r>
              <a:rPr lang="it-IT" dirty="0" smtClean="0"/>
              <a:t>, l’ ‘umanesimo integrale’ teorizzato da Jaques </a:t>
            </a:r>
            <a:r>
              <a:rPr lang="it-IT" dirty="0" err="1" smtClean="0"/>
              <a:t>Maritain</a:t>
            </a:r>
            <a:r>
              <a:rPr lang="it-IT" dirty="0" smtClean="0"/>
              <a:t> ed </a:t>
            </a:r>
            <a:r>
              <a:rPr lang="it-IT" dirty="0" err="1" smtClean="0"/>
              <a:t>Emmanuel</a:t>
            </a:r>
            <a:r>
              <a:rPr lang="it-IT" dirty="0" smtClean="0"/>
              <a:t> </a:t>
            </a:r>
            <a:r>
              <a:rPr lang="it-IT" dirty="0" err="1" smtClean="0"/>
              <a:t>Mounier</a:t>
            </a:r>
            <a:r>
              <a:rPr lang="it-IT" dirty="0" smtClean="0"/>
              <a:t> (due filosofi cattolici francesi autori rispettivamente del saggio “Umanesimo integrale” – 1936, e del saggio “Il personalismo ” - 1949), veniva tradotto nell’articolo 2 della costituzione, quale ‘norma aperta’ che […] </a:t>
            </a:r>
            <a:r>
              <a:rPr lang="it-IT" b="1" dirty="0" smtClean="0"/>
              <a:t>non </a:t>
            </a:r>
            <a:r>
              <a:rPr lang="it-IT" b="1" i="1" dirty="0" smtClean="0"/>
              <a:t>accorda</a:t>
            </a:r>
            <a:r>
              <a:rPr lang="it-IT" b="1" dirty="0" smtClean="0"/>
              <a:t> ma soltanto ‘</a:t>
            </a:r>
            <a:r>
              <a:rPr lang="it-IT" b="1" i="1" dirty="0" smtClean="0"/>
              <a:t>riconosce</a:t>
            </a:r>
            <a:r>
              <a:rPr lang="it-IT" b="1" dirty="0" smtClean="0"/>
              <a:t> e garantisce i diritti </a:t>
            </a:r>
            <a:r>
              <a:rPr lang="it-IT" b="1" i="1" dirty="0" smtClean="0"/>
              <a:t>inviolabili</a:t>
            </a:r>
            <a:r>
              <a:rPr lang="it-IT" b="1" dirty="0" smtClean="0"/>
              <a:t> dell’uomo</a:t>
            </a:r>
            <a:r>
              <a:rPr lang="it-IT" dirty="0" smtClean="0"/>
              <a:t>’, assolutizzati in quanto </a:t>
            </a:r>
            <a:r>
              <a:rPr lang="it-IT" dirty="0" err="1" smtClean="0"/>
              <a:t>pre-giuridici</a:t>
            </a:r>
            <a:r>
              <a:rPr lang="it-IT" dirty="0" smtClean="0"/>
              <a:t>, come valori vincolanti dinnanzi ai quali anche la sovranità popolare dovrebbe arretrare” (</a:t>
            </a:r>
            <a:r>
              <a:rPr lang="it-IT" dirty="0" err="1" smtClean="0"/>
              <a:t>Reposo</a:t>
            </a:r>
            <a:r>
              <a:rPr lang="it-IT" dirty="0" smtClean="0"/>
              <a:t>, cit., p. 58). </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26</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Chiesa (art. 7, 8, 29)</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smtClean="0"/>
              <a:t>I cattolici hanno chiesto e ottenuto non solo che la costituzione riflettesse i loro valori, pur nel continuo compromesso con i </a:t>
            </a:r>
            <a:r>
              <a:rPr lang="it-IT" dirty="0" err="1" smtClean="0"/>
              <a:t>socialcomunisti</a:t>
            </a:r>
            <a:r>
              <a:rPr lang="it-IT" dirty="0" smtClean="0"/>
              <a:t>, ma hanno inteso </a:t>
            </a:r>
            <a:r>
              <a:rPr lang="it-IT" b="1" dirty="0" smtClean="0"/>
              <a:t>garantire costituzionalmente i rapporti Chiesa e Stato</a:t>
            </a:r>
            <a:r>
              <a:rPr lang="it-IT" dirty="0" smtClean="0"/>
              <a:t>, impedendo, come era avvenuto nel periodo risorgimentale, ogni forma di anticlericalismo di Stato e trovandosi dunque costretti ad accogliere i </a:t>
            </a:r>
            <a:r>
              <a:rPr lang="it-IT" b="1" dirty="0" smtClean="0"/>
              <a:t>Patti Lateranensi </a:t>
            </a:r>
            <a:r>
              <a:rPr lang="it-IT" dirty="0" smtClean="0"/>
              <a:t>di mussoliniana memoria nella carte fondamentale, poiché essi rappresentavano la regolazione ufficiale e mai sconfessata dalle parti, delle reciproche relazioni. Tale regolazione è stata </a:t>
            </a:r>
            <a:r>
              <a:rPr lang="it-IT" b="1" dirty="0" smtClean="0"/>
              <a:t>rinegoziata nel 1985 </a:t>
            </a:r>
            <a:r>
              <a:rPr lang="it-IT" dirty="0" smtClean="0"/>
              <a:t>sotto il governo Craxi e il pontificato di Giovanni Paolo II. Ai cattolici la costituzione offre il riconoscimento della </a:t>
            </a:r>
            <a:r>
              <a:rPr lang="it-IT" b="1" dirty="0" smtClean="0"/>
              <a:t>famiglia naturale </a:t>
            </a:r>
            <a:r>
              <a:rPr lang="it-IT" dirty="0" smtClean="0"/>
              <a:t>come cellula fondamentale della società (art. 29), un riconoscimento del diritto all’esistenza di </a:t>
            </a:r>
            <a:r>
              <a:rPr lang="it-IT" b="1" dirty="0" smtClean="0"/>
              <a:t>scuole cattoliche </a:t>
            </a:r>
            <a:r>
              <a:rPr lang="it-IT" dirty="0" smtClean="0"/>
              <a:t>(“Enti e privati hanno il diritto di istituire scuole ed istituti di educazione”, art. 33), tuttavia, riconoscendo la </a:t>
            </a:r>
            <a:r>
              <a:rPr lang="it-IT" b="1" dirty="0" smtClean="0"/>
              <a:t>libertà religiosa </a:t>
            </a:r>
            <a:r>
              <a:rPr lang="it-IT" dirty="0" smtClean="0"/>
              <a:t>negli articoli 8, 19 e 20 rifiuta di determinarsi come Stato confessionale.</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27</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Liberalismo (art. 2)</a:t>
            </a:r>
            <a:endParaRPr lang="it-IT" dirty="0"/>
          </a:p>
        </p:txBody>
      </p:sp>
      <p:sp>
        <p:nvSpPr>
          <p:cNvPr id="3" name="Segnaposto contenuto 2"/>
          <p:cNvSpPr>
            <a:spLocks noGrp="1"/>
          </p:cNvSpPr>
          <p:nvPr>
            <p:ph idx="1"/>
          </p:nvPr>
        </p:nvSpPr>
        <p:spPr>
          <a:xfrm>
            <a:off x="467544" y="1412776"/>
            <a:ext cx="8229600" cy="4525963"/>
          </a:xfrm>
        </p:spPr>
        <p:txBody>
          <a:bodyPr>
            <a:noAutofit/>
          </a:bodyPr>
          <a:lstStyle/>
          <a:p>
            <a:pPr marL="0" indent="0" algn="just">
              <a:buNone/>
            </a:pPr>
            <a:r>
              <a:rPr lang="it-IT" sz="2500" dirty="0" smtClean="0"/>
              <a:t>Ma accanto alla cultura marxista e cattolica, fa capolino all’articolo 2 quella liberale. È infatti nel riconoscimento di alcuni “</a:t>
            </a:r>
            <a:r>
              <a:rPr lang="it-IT" sz="2500" b="1" dirty="0" smtClean="0"/>
              <a:t>diritti naturali</a:t>
            </a:r>
            <a:r>
              <a:rPr lang="it-IT" sz="2500" dirty="0" smtClean="0"/>
              <a:t>” che lo Stato deve difendere e mai violare, che si fonda la limitazione della sovranità auspicata da </a:t>
            </a:r>
            <a:r>
              <a:rPr lang="it-IT" sz="2500" dirty="0" err="1" smtClean="0"/>
              <a:t>Locke</a:t>
            </a:r>
            <a:r>
              <a:rPr lang="it-IT" sz="2500" dirty="0" smtClean="0"/>
              <a:t> e lo stesso </a:t>
            </a:r>
            <a:r>
              <a:rPr lang="it-IT" sz="2500" i="1" dirty="0" err="1" smtClean="0"/>
              <a:t>pactum</a:t>
            </a:r>
            <a:r>
              <a:rPr lang="it-IT" sz="2500" i="1" dirty="0" smtClean="0"/>
              <a:t> </a:t>
            </a:r>
            <a:r>
              <a:rPr lang="it-IT" sz="2500" i="1" dirty="0" err="1" smtClean="0"/>
              <a:t>subjectionis</a:t>
            </a:r>
            <a:r>
              <a:rPr lang="it-IT" sz="2500" i="1" dirty="0" smtClean="0"/>
              <a:t> </a:t>
            </a:r>
            <a:r>
              <a:rPr lang="it-IT" sz="2500" dirty="0" smtClean="0"/>
              <a:t>(patto di soggezione) tra cittadini e governo: il governo è legittimo e può operare finché difende i diritti naturali </a:t>
            </a:r>
            <a:r>
              <a:rPr lang="it-IT" sz="2500" b="1" dirty="0" smtClean="0"/>
              <a:t>(“vita libertà e proprietà” in </a:t>
            </a:r>
            <a:r>
              <a:rPr lang="it-IT" sz="2500" b="1" dirty="0" err="1" smtClean="0"/>
              <a:t>Locke</a:t>
            </a:r>
            <a:r>
              <a:rPr lang="it-IT" sz="2500" dirty="0" smtClean="0"/>
              <a:t>), quando li dimenticasse o li violasse, violerebbe il patto che gli consente di governare e i cittadini non sarebbero più obbligati a obbedire. Questo articolo, dunque, più d’ogni altro mostra un carattere antifascista, nella misura in cui il fascismo determina i diritti in funzione della sovranità e non viceversa.</a:t>
            </a:r>
            <a:endParaRPr lang="it-IT" sz="2500"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28</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I concetti di uguaglianza e libertà (art. 3)</a:t>
            </a:r>
            <a:endParaRPr lang="it-IT" sz="3600"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smtClean="0"/>
              <a:t>Nell’art. 3 si esprimono i concetti di </a:t>
            </a:r>
            <a:r>
              <a:rPr lang="it-IT" b="1" dirty="0" smtClean="0"/>
              <a:t>pari dignità della persona</a:t>
            </a:r>
            <a:r>
              <a:rPr lang="it-IT" dirty="0" smtClean="0"/>
              <a:t>, senza distinzione di sesso, religione, opinioni politiche, condizioni personali e sociali. In tale eguaglianza è implicita anche la </a:t>
            </a:r>
            <a:r>
              <a:rPr lang="it-IT" b="1" dirty="0" smtClean="0"/>
              <a:t>libertà del cittadino</a:t>
            </a:r>
            <a:r>
              <a:rPr lang="it-IT" dirty="0" smtClean="0"/>
              <a:t>, poiché sembra affermare implicitamente l’articolo, ogni disuguaglianza è una forma di schiavitù. Ciò altresì richiama ad un concetto sostanziale e non formale di libertà: non basta affermare che i cittadini posseggono una serie di diritti e libertà, ma bisogna anche appurarne l’effettivo godimento che talora peculiari condizioni di difficoltà o esclusione sociale rendono impossibile. Questo concetto di libertà sostanziale promuove quindi un </a:t>
            </a:r>
            <a:r>
              <a:rPr lang="it-IT" b="1" dirty="0" smtClean="0"/>
              <a:t>superamento della sua nozione borghese</a:t>
            </a:r>
            <a:r>
              <a:rPr lang="it-IT" dirty="0" smtClean="0"/>
              <a:t>, che, mentre era tradizionalmente oggetto del rifiuto da parte dei comunisti, pure era stata criticata dal fascismo. </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29</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movimento di liberazione</a:t>
            </a:r>
            <a:endParaRPr lang="it-IT" dirty="0"/>
          </a:p>
        </p:txBody>
      </p:sp>
      <p:sp>
        <p:nvSpPr>
          <p:cNvPr id="3" name="Segnaposto contenuto 2"/>
          <p:cNvSpPr>
            <a:spLocks noGrp="1"/>
          </p:cNvSpPr>
          <p:nvPr>
            <p:ph idx="1"/>
          </p:nvPr>
        </p:nvSpPr>
        <p:spPr/>
        <p:txBody>
          <a:bodyPr>
            <a:normAutofit lnSpcReduction="10000"/>
          </a:bodyPr>
          <a:lstStyle/>
          <a:p>
            <a:pPr marL="0" indent="15875" algn="just">
              <a:buNone/>
            </a:pPr>
            <a:r>
              <a:rPr lang="it-IT" dirty="0" smtClean="0"/>
              <a:t>“… Mentre la liberazione riportò in primo piano le aspirazioni di </a:t>
            </a:r>
            <a:r>
              <a:rPr lang="it-IT" b="1" dirty="0" smtClean="0"/>
              <a:t>progresso civile </a:t>
            </a:r>
            <a:r>
              <a:rPr lang="it-IT" dirty="0" smtClean="0"/>
              <a:t>nell’allargamento dei </a:t>
            </a:r>
            <a:r>
              <a:rPr lang="it-IT" b="1" dirty="0" smtClean="0"/>
              <a:t>diritti</a:t>
            </a:r>
            <a:r>
              <a:rPr lang="it-IT" dirty="0" smtClean="0"/>
              <a:t>, delle </a:t>
            </a:r>
            <a:r>
              <a:rPr lang="it-IT" b="1" dirty="0" smtClean="0"/>
              <a:t>libertà</a:t>
            </a:r>
            <a:r>
              <a:rPr lang="it-IT" dirty="0" smtClean="0"/>
              <a:t>, della </a:t>
            </a:r>
            <a:r>
              <a:rPr lang="it-IT" b="1" dirty="0" smtClean="0"/>
              <a:t>partecipazione popolare</a:t>
            </a:r>
            <a:r>
              <a:rPr lang="it-IT" dirty="0" smtClean="0"/>
              <a:t>, che appartennero anch’esse al bagaglio risorgimentale e apparvero insufficientemente realizzate nell’Italia prefascista, poi represse in quella fascista, nonostante la crescita sociale dei nuovi ceti medi e la nazionalizzazione delle masse da cui fu caratterizzato quel periodo” (</a:t>
            </a:r>
            <a:r>
              <a:rPr lang="it-IT" i="1" dirty="0" smtClean="0"/>
              <a:t>Ivi</a:t>
            </a:r>
            <a:r>
              <a:rPr lang="it-IT" dirty="0" smtClean="0"/>
              <a:t>, p. 10).</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3</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Diritto internazionale, guerra, sovranità (?)</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smtClean="0"/>
              <a:t>L’articolo 10 parla del </a:t>
            </a:r>
            <a:r>
              <a:rPr lang="it-IT" b="1" dirty="0" smtClean="0"/>
              <a:t>diritto internazionale </a:t>
            </a:r>
            <a:r>
              <a:rPr lang="it-IT" dirty="0" smtClean="0"/>
              <a:t>e della </a:t>
            </a:r>
            <a:r>
              <a:rPr lang="it-IT" b="1" dirty="0" smtClean="0"/>
              <a:t>condizione giuridica dello straniero</a:t>
            </a:r>
            <a:r>
              <a:rPr lang="it-IT" dirty="0" smtClean="0"/>
              <a:t>, affermando la disponibilità dell’Italia ad accogliere chiunque veda impedito nella sua patria l’esercizio delle libertà costituzionalmente garantite dalla presente carta.</a:t>
            </a:r>
          </a:p>
          <a:p>
            <a:pPr marL="0" indent="0" algn="just">
              <a:buNone/>
            </a:pPr>
            <a:r>
              <a:rPr lang="it-IT" dirty="0" smtClean="0"/>
              <a:t>L’articolo 11 parla della guerra, del suo ripudio come “strumento di offesa alla libertà degli altri popoli e come mezzo di risoluzione delle controversie internazionali” e delle cessioni di sovranità per assicurare pace e giustizia fra le nazioni.</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30</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Un programma “utopico” (art. 10)</a:t>
            </a:r>
            <a:endParaRPr lang="it-IT" sz="3600" dirty="0"/>
          </a:p>
        </p:txBody>
      </p:sp>
      <p:sp>
        <p:nvSpPr>
          <p:cNvPr id="3" name="Segnaposto contenuto 2"/>
          <p:cNvSpPr>
            <a:spLocks noGrp="1"/>
          </p:cNvSpPr>
          <p:nvPr>
            <p:ph idx="1"/>
          </p:nvPr>
        </p:nvSpPr>
        <p:spPr>
          <a:xfrm>
            <a:off x="467544" y="1340768"/>
            <a:ext cx="8229600" cy="4997152"/>
          </a:xfrm>
        </p:spPr>
        <p:txBody>
          <a:bodyPr>
            <a:noAutofit/>
          </a:bodyPr>
          <a:lstStyle/>
          <a:p>
            <a:pPr marL="0" indent="0" algn="just">
              <a:buNone/>
            </a:pPr>
            <a:r>
              <a:rPr lang="it-IT" sz="2500" dirty="0" smtClean="0"/>
              <a:t>L’art. 10,  offrendo la recezione automatica del diritto internazionale, comporta questioni di sovranità di cui si parlerà anche a proposito dell’articolo 11. Ma il punto più problematico è quello relativo </a:t>
            </a:r>
            <a:r>
              <a:rPr lang="it-IT" sz="2500" b="1" dirty="0" smtClean="0"/>
              <a:t>all’accoglienza di coloro che non possono esercitare le libertà costituzionalmente garantite </a:t>
            </a:r>
            <a:r>
              <a:rPr lang="it-IT" sz="2500" dirty="0" smtClean="0"/>
              <a:t>in Italia. Già all’epoca della redazione della costituzione il numero di persone cui l’Italia avrebbe dovuto dare ospitalità era potenzialmente enorme, tale numero nel corso degli anni è altresì andato aumentando. È evidente che, di fronte agli </a:t>
            </a:r>
            <a:r>
              <a:rPr lang="it-IT" sz="2500" b="1" dirty="0" smtClean="0"/>
              <a:t>individui</a:t>
            </a:r>
            <a:r>
              <a:rPr lang="it-IT" sz="2500" dirty="0" smtClean="0"/>
              <a:t>, il programma di ospitalità indicato dall’articolo è realizzabile, di fronte a </a:t>
            </a:r>
            <a:r>
              <a:rPr lang="it-IT" sz="2500" b="1" dirty="0" smtClean="0"/>
              <a:t>masse</a:t>
            </a:r>
            <a:r>
              <a:rPr lang="it-IT" sz="2500" dirty="0" smtClean="0"/>
              <a:t> di persone è molto più difficile e potrebbe provocare serissimi problemi di cultura, integrazione, convivenza, ordine pubblico.</a:t>
            </a:r>
            <a:endParaRPr lang="it-IT" sz="2500"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31</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Guerra e pace</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dirty="0" smtClean="0"/>
              <a:t>L’articolo 11 per  certi versi è tautologico: </a:t>
            </a:r>
            <a:r>
              <a:rPr lang="it-IT" b="1" dirty="0" smtClean="0"/>
              <a:t>nessuno ha mai ammesso di volere con la guerra “aggredire</a:t>
            </a:r>
            <a:r>
              <a:rPr lang="it-IT" dirty="0" smtClean="0"/>
              <a:t>”, “recare offesa alla libertà di un popolo”, altrimenti si sarebbe ingenuamente collocato nell’ambito del torto e nessuno ha mai fatto una guerra sostenendo di essere nel torto. D’altronde, anche una </a:t>
            </a:r>
            <a:r>
              <a:rPr lang="it-IT" b="1" dirty="0" smtClean="0"/>
              <a:t>guerra difensiva, in quanto attivamente condotta, è “un mezzo di risoluzione di una controversia internazionale”. </a:t>
            </a:r>
            <a:r>
              <a:rPr lang="it-IT" dirty="0" smtClean="0"/>
              <a:t>Tali affermazioni possono dunque, in sede di relazioni internazionali, essere sottoscritte da tutti, anche dagli Stati più guerrafondai, o essere viceversa trasgredite da tutti, anche da quelli più pacifici, che se attaccati non possono rinunciare a difendersi.</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32</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t>La guerra come polizia internazionale</a:t>
            </a:r>
            <a:endParaRPr lang="it-IT" sz="3600" dirty="0"/>
          </a:p>
        </p:txBody>
      </p:sp>
      <p:sp>
        <p:nvSpPr>
          <p:cNvPr id="3" name="Segnaposto contenuto 2"/>
          <p:cNvSpPr>
            <a:spLocks noGrp="1"/>
          </p:cNvSpPr>
          <p:nvPr>
            <p:ph idx="1"/>
          </p:nvPr>
        </p:nvSpPr>
        <p:spPr>
          <a:xfrm>
            <a:off x="395536" y="1268760"/>
            <a:ext cx="8229600" cy="5400600"/>
          </a:xfrm>
        </p:spPr>
        <p:txBody>
          <a:bodyPr>
            <a:noAutofit/>
          </a:bodyPr>
          <a:lstStyle/>
          <a:p>
            <a:pPr marL="0" indent="0" algn="just">
              <a:buNone/>
            </a:pPr>
            <a:r>
              <a:rPr lang="it-IT" sz="1800" dirty="0" smtClean="0"/>
              <a:t>La conferma delle difficoltà logico-normative dell’articolo è dimostrata dalla </a:t>
            </a:r>
            <a:r>
              <a:rPr lang="it-IT" sz="1800" b="1" dirty="0" smtClean="0"/>
              <a:t>storia recente</a:t>
            </a:r>
            <a:r>
              <a:rPr lang="it-IT" sz="1800" dirty="0" smtClean="0"/>
              <a:t>, come hanno sottolineato diversi commentatori in campo politico e giuridico.  </a:t>
            </a:r>
            <a:r>
              <a:rPr lang="it-IT" sz="1800" b="1" dirty="0" smtClean="0"/>
              <a:t>L’Italia ha infatti partecipato ad una serie di operazioni militari</a:t>
            </a:r>
            <a:r>
              <a:rPr lang="it-IT" sz="1800" dirty="0" smtClean="0"/>
              <a:t>, senza dichiarazione e camuffate da operazioni di “polizia internazionale” (come è accaduto nella prima e soprattutto nella seconda </a:t>
            </a:r>
            <a:r>
              <a:rPr lang="it-IT" sz="1800" b="1" dirty="0" smtClean="0"/>
              <a:t>Guerra del Golfo</a:t>
            </a:r>
            <a:r>
              <a:rPr lang="it-IT" sz="1800" dirty="0" smtClean="0"/>
              <a:t>). Quest’ultimo, alla luce di un’autorevole tradizione </a:t>
            </a:r>
            <a:r>
              <a:rPr lang="it-IT" sz="1800" dirty="0" err="1" smtClean="0"/>
              <a:t>giusinternazionalistica</a:t>
            </a:r>
            <a:r>
              <a:rPr lang="it-IT" sz="1800" dirty="0" smtClean="0"/>
              <a:t> (</a:t>
            </a:r>
            <a:r>
              <a:rPr lang="it-IT" sz="1800" dirty="0" err="1" smtClean="0"/>
              <a:t>riferentesi</a:t>
            </a:r>
            <a:r>
              <a:rPr lang="it-IT" sz="1800" dirty="0" smtClean="0"/>
              <a:t>, fra gli altri al testo </a:t>
            </a:r>
            <a:r>
              <a:rPr lang="it-IT" sz="1800" i="1" dirty="0" smtClean="0"/>
              <a:t>Il </a:t>
            </a:r>
            <a:r>
              <a:rPr lang="it-IT" sz="1800" i="1" dirty="0" err="1" smtClean="0"/>
              <a:t>nomos</a:t>
            </a:r>
            <a:r>
              <a:rPr lang="it-IT" sz="1800" i="1" dirty="0" smtClean="0"/>
              <a:t> della terra </a:t>
            </a:r>
            <a:r>
              <a:rPr lang="it-IT" sz="1800" dirty="0" smtClean="0"/>
              <a:t>di C. Schmitt), è un concetto estremamente aggressivo perche destituisce alcuni Stati appartenenti all’ONU della loro sovranità, con accuse artificiose, e li rende oggetto di operazioni che si svolgono al di fuori del diritto di guerra e quindi potenzialmente criminose. Come prova della estrema </a:t>
            </a:r>
            <a:r>
              <a:rPr lang="it-IT" sz="1800" dirty="0" err="1" smtClean="0"/>
              <a:t>manipolabilità</a:t>
            </a:r>
            <a:r>
              <a:rPr lang="it-IT" sz="1800" dirty="0" smtClean="0"/>
              <a:t> dell’articolo 11 valga inoltre l’utilizzo da parte del presidente del consiglio italiano </a:t>
            </a:r>
            <a:r>
              <a:rPr lang="it-IT" sz="1800" b="1" dirty="0" smtClean="0"/>
              <a:t>M. D’Alema del concetto di “difesa preventiva”</a:t>
            </a:r>
            <a:r>
              <a:rPr lang="it-IT" sz="1800" dirty="0" smtClean="0"/>
              <a:t> (mutuato dall’ambito anglosassone) per giustificare le incursioni aeree italiane contro la Serbia in occasione della </a:t>
            </a:r>
            <a:r>
              <a:rPr lang="it-IT" sz="1800" b="1" dirty="0" smtClean="0"/>
              <a:t>Guerra del Kosovo nel 1999</a:t>
            </a:r>
            <a:r>
              <a:rPr lang="it-IT" sz="1800" dirty="0" smtClean="0"/>
              <a:t>: a tutti gli effetti l’ennesima operazione bellica condotta dall’ Italia fuori dal suo territorio. Su questi temi è sintomatica la ricerca di nuovi approfondimenti teorici, che implicitamente ammette l’insufficienza dell’apparato giuridico e costituzionale tradizionale: cfr. G. De </a:t>
            </a:r>
            <a:r>
              <a:rPr lang="it-IT" sz="1800" dirty="0" err="1" smtClean="0"/>
              <a:t>Vergottini</a:t>
            </a:r>
            <a:r>
              <a:rPr lang="it-IT" sz="1800" dirty="0" smtClean="0"/>
              <a:t>, </a:t>
            </a:r>
            <a:r>
              <a:rPr lang="it-IT" sz="1800" i="1" dirty="0" smtClean="0"/>
              <a:t>Guerra e costituzione. Nuovi </a:t>
            </a:r>
            <a:r>
              <a:rPr lang="it-IT" sz="1800" i="1" dirty="0" err="1" smtClean="0"/>
              <a:t>confltti</a:t>
            </a:r>
            <a:r>
              <a:rPr lang="it-IT" sz="1800" i="1" dirty="0" smtClean="0"/>
              <a:t> e sfide alla democrazia</a:t>
            </a:r>
            <a:r>
              <a:rPr lang="it-IT" sz="1800" dirty="0" smtClean="0"/>
              <a:t>, in: </a:t>
            </a:r>
            <a:r>
              <a:rPr lang="it-IT" sz="1800" dirty="0" smtClean="0">
                <a:hlinkClick r:id="rId2"/>
              </a:rPr>
              <a:t>https://www.difesa.it/SMD_/CASD/IM/CeMiSS/Pubblicazioni/Osserva</a:t>
            </a:r>
          </a:p>
          <a:p>
            <a:pPr marL="0" indent="0" algn="just">
              <a:buNone/>
            </a:pPr>
            <a:r>
              <a:rPr lang="it-IT" sz="1800" dirty="0" err="1" smtClean="0">
                <a:hlinkClick r:id="rId2"/>
              </a:rPr>
              <a:t>torioStrategico</a:t>
            </a:r>
            <a:r>
              <a:rPr lang="it-IT" sz="1800" dirty="0" smtClean="0">
                <a:hlinkClick r:id="rId2"/>
              </a:rPr>
              <a:t>/</a:t>
            </a:r>
            <a:r>
              <a:rPr lang="it-IT" sz="1800" dirty="0" err="1" smtClean="0">
                <a:hlinkClick r:id="rId2"/>
              </a:rPr>
              <a:t>Documents</a:t>
            </a:r>
            <a:r>
              <a:rPr lang="it-IT" sz="1800" dirty="0" smtClean="0">
                <a:hlinkClick r:id="rId2"/>
              </a:rPr>
              <a:t>/97805_suppl01_gen05.pdf</a:t>
            </a:r>
            <a:endParaRPr lang="it-IT" sz="1800" dirty="0" smtClean="0"/>
          </a:p>
          <a:p>
            <a:pPr marL="0" indent="0" algn="just">
              <a:buNone/>
            </a:pPr>
            <a:endParaRPr lang="it-IT" sz="1800"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33</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Cessioni di sovranità: chi è sovrano?</a:t>
            </a:r>
            <a:endParaRPr lang="it-IT" dirty="0"/>
          </a:p>
        </p:txBody>
      </p:sp>
      <p:sp>
        <p:nvSpPr>
          <p:cNvPr id="3" name="Segnaposto contenuto 2"/>
          <p:cNvSpPr>
            <a:spLocks noGrp="1"/>
          </p:cNvSpPr>
          <p:nvPr>
            <p:ph idx="1"/>
          </p:nvPr>
        </p:nvSpPr>
        <p:spPr/>
        <p:txBody>
          <a:bodyPr>
            <a:normAutofit fontScale="92500"/>
          </a:bodyPr>
          <a:lstStyle/>
          <a:p>
            <a:pPr marL="0" indent="0" algn="just">
              <a:buNone/>
            </a:pPr>
            <a:r>
              <a:rPr lang="it-IT" sz="2200" dirty="0" smtClean="0"/>
              <a:t>Gli articoli 10 e 11 si riferiscono al diritto internazionale e a cessioni di sovranità che, qualora divengano automatiche o siano imposte all’Italia dalla sua appartenenza a organismi internazionali come l’Unione Europea, sollevano un importante problema. Se l’Italia “deve” cedere la sua sovranità a enti terzi, chi è sovrano nel Paese? L’articolo 1 dice che la sovranità appartiene al popolo italiano e ciò sembra implicare che questo non solo sia un diritto inviolabile, ma anche indisponibile (non vi si può rinunciare). Dunque se l’adeguamento della legislazione italiana a quella internazionale avviene </a:t>
            </a:r>
            <a:r>
              <a:rPr lang="it-IT" sz="2200" b="1" dirty="0" smtClean="0"/>
              <a:t>senza una precisa ratifica e un controllo di costituzionalità </a:t>
            </a:r>
            <a:r>
              <a:rPr lang="it-IT" sz="2200" dirty="0" smtClean="0"/>
              <a:t>dei provvedimenti accolti, ciò comporta la violazione dell’articolo 1, cioè l’accettazione che le decisioni politiche in Italia non trovano più la loro legittimazione nel popolo. Se viceversa ci si rifà all’obbligo imposto dagli artt. 10 e 11 a tale cessione, ciò significa che gli artt. 10 e 11 sono in potenziale contraddizione con l’art. 1.</a:t>
            </a:r>
            <a:endParaRPr lang="it-IT" sz="2200"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34</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Italia ed Europa</a:t>
            </a:r>
            <a:endParaRPr lang="it-IT" dirty="0"/>
          </a:p>
        </p:txBody>
      </p:sp>
      <p:sp>
        <p:nvSpPr>
          <p:cNvPr id="3" name="Segnaposto contenuto 2"/>
          <p:cNvSpPr>
            <a:spLocks noGrp="1"/>
          </p:cNvSpPr>
          <p:nvPr>
            <p:ph idx="1"/>
          </p:nvPr>
        </p:nvSpPr>
        <p:spPr>
          <a:xfrm>
            <a:off x="467544" y="1268760"/>
            <a:ext cx="8229600" cy="5069160"/>
          </a:xfrm>
        </p:spPr>
        <p:txBody>
          <a:bodyPr>
            <a:noAutofit/>
          </a:bodyPr>
          <a:lstStyle/>
          <a:p>
            <a:pPr marL="0" indent="0" algn="just">
              <a:buNone/>
            </a:pPr>
            <a:r>
              <a:rPr lang="it-IT" sz="2200" dirty="0" smtClean="0"/>
              <a:t>Nel processo di formazione e assestamento giuridico dell’Unione Europea “è da individuare un vero e proprio tornante delle istituzioni, nella misura in cui lo Stato italiano, autolimitando la sua autonomia sovrana, ne delegava all’Unione Europea una larga porzione in materia di dazi, politica industriale e agricola, commercio, concorrenza, disciplina antitrust, aiuti di Stato, imprese pubbliche, bilancio, gestione della </a:t>
            </a:r>
            <a:r>
              <a:rPr lang="it-IT" sz="2200" dirty="0" err="1" smtClean="0"/>
              <a:t>moneta…</a:t>
            </a:r>
            <a:r>
              <a:rPr lang="it-IT" sz="2200" dirty="0" smtClean="0"/>
              <a:t> e, di conseguenza, </a:t>
            </a:r>
            <a:r>
              <a:rPr lang="it-IT" sz="2200" b="1" dirty="0" smtClean="0"/>
              <a:t>la stessa Costituzione era resa vassalla di un ordinamento che subordina ai suoi ‘vincoli’ quello interno […]</a:t>
            </a:r>
            <a:r>
              <a:rPr lang="it-IT" sz="2200" dirty="0" smtClean="0"/>
              <a:t>. Una cospicua evoluzione centripeta, comprendente ben 27 Stati, è venuta determinando via via un graduale trasferimento del diritto interno ad un ente giuridicamente </a:t>
            </a:r>
            <a:r>
              <a:rPr lang="it-IT" sz="2200" dirty="0" err="1" smtClean="0"/>
              <a:t>sopraordinato</a:t>
            </a:r>
            <a:r>
              <a:rPr lang="it-IT" sz="2200" dirty="0" smtClean="0"/>
              <a:t> che, ispirandosi a una logica </a:t>
            </a:r>
            <a:r>
              <a:rPr lang="it-IT" sz="2200" dirty="0" err="1" smtClean="0"/>
              <a:t>burocratico-mercantilistica</a:t>
            </a:r>
            <a:r>
              <a:rPr lang="it-IT" sz="2200" dirty="0" smtClean="0"/>
              <a:t> e bordeggiando i temi istituzionali, ha sempre presentato gravissimi </a:t>
            </a:r>
            <a:r>
              <a:rPr lang="it-IT" sz="2200" i="1" dirty="0" smtClean="0"/>
              <a:t>deficit</a:t>
            </a:r>
            <a:r>
              <a:rPr lang="it-IT" sz="2200" dirty="0" smtClean="0"/>
              <a:t> come forma di governo, della quale sono state messe in rilievo le incertezze anche in rapporto al principio democratico” (</a:t>
            </a:r>
            <a:r>
              <a:rPr lang="it-IT" sz="2200" dirty="0" err="1" smtClean="0"/>
              <a:t>Reposo</a:t>
            </a:r>
            <a:r>
              <a:rPr lang="it-IT" sz="2200" dirty="0" smtClean="0"/>
              <a:t>, cit., pp. 169-170).</a:t>
            </a:r>
            <a:endParaRPr lang="it-IT" sz="2200"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35</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Parte prima, titolo I-II: Le libertà</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smtClean="0"/>
              <a:t>In questa parte della costituzione sono elencate </a:t>
            </a:r>
            <a:r>
              <a:rPr lang="it-IT" b="1" dirty="0" smtClean="0"/>
              <a:t>le libertà che la Repubblica difende:</a:t>
            </a:r>
          </a:p>
          <a:p>
            <a:pPr>
              <a:buNone/>
            </a:pPr>
            <a:endParaRPr lang="it-IT" dirty="0" smtClean="0"/>
          </a:p>
          <a:p>
            <a:pPr marL="0" indent="0" algn="ctr">
              <a:buNone/>
            </a:pPr>
            <a:r>
              <a:rPr lang="it-IT" dirty="0" smtClean="0"/>
              <a:t>personale, di domicilio, di corrispondenza e comunicazione, di circolazione, di riunione, di associazione, di culto religioso, di parola e stampa, di ricerca, di espressione artistica e di insegnamento, di accesso all’istruzione.</a:t>
            </a:r>
          </a:p>
          <a:p>
            <a:pPr marL="0" indent="0" algn="ctr">
              <a:buNone/>
            </a:pPr>
            <a:endParaRPr lang="it-IT" dirty="0" smtClean="0"/>
          </a:p>
          <a:p>
            <a:pPr marL="0" indent="0" algn="just">
              <a:buNone/>
            </a:pPr>
            <a:r>
              <a:rPr lang="it-IT" dirty="0" smtClean="0"/>
              <a:t>Accanto a ciò vi sono articoli sul possesso della capacità giuridica, sulla difesa nei processi e sul giudice naturale, sulla responsabilità penale, sull’umanità della pena e sulla responsabilità dei funzionari pubblici in ordine al rispetto dei diritti dei cittadini.</a:t>
            </a:r>
          </a:p>
        </p:txBody>
      </p:sp>
      <p:sp>
        <p:nvSpPr>
          <p:cNvPr id="6" name="Segnaposto numero diapositiva 5"/>
          <p:cNvSpPr>
            <a:spLocks noGrp="1"/>
          </p:cNvSpPr>
          <p:nvPr>
            <p:ph type="sldNum" sz="quarter" idx="12"/>
          </p:nvPr>
        </p:nvSpPr>
        <p:spPr/>
        <p:txBody>
          <a:bodyPr/>
          <a:lstStyle/>
          <a:p>
            <a:fld id="{B007B441-5312-499D-93C3-6E37886527FA}" type="slidenum">
              <a:rPr lang="it-IT" smtClean="0"/>
              <a:pPr/>
              <a:t>36</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libertà e lo Stato borghese di diritto (1)</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smtClean="0"/>
              <a:t>“La peculiarità dell’ideale di costituzione [dello Stato borghese di diritto] consiste nel fatto che </a:t>
            </a:r>
            <a:r>
              <a:rPr lang="it-IT" b="1" dirty="0" smtClean="0"/>
              <a:t>l’organizzazione dello Stato è posta sotto un punto di vista negativo e critico nei confronti del potere statale</a:t>
            </a:r>
            <a:r>
              <a:rPr lang="it-IT" dirty="0" smtClean="0"/>
              <a:t> - protezione dei cittadini dall’abuso del potere statale -. Lo Stato stesso è meno organizzato dei mezzi e metodi del suo controllo; sono create garanzie contro gli interventi statali e si cerca di introdurre ostacoli nell’esercizio del potere statale. Una costituzione che non contenesse altro che queste garanzie dello Stato borghese di diritto sarebbe impensabile; giacché lo Stato stesso, l’unità politica, ossia ciò che è da controllare, deve pure esistere, ovvero al tempo stesso essere organizzato. Lo sforzo dello Stato borghese di diritto va a ricacciare indietro il politico, a </a:t>
            </a:r>
            <a:r>
              <a:rPr lang="it-IT" b="1" dirty="0" smtClean="0"/>
              <a:t>limitare tutte le manifestazioni della vita statale </a:t>
            </a:r>
            <a:r>
              <a:rPr lang="it-IT" dirty="0" smtClean="0"/>
              <a:t>in una serie di normative ...</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37</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Le libertà e lo Stato borghese di diritto (2)</a:t>
            </a:r>
            <a:endParaRPr lang="it-IT" dirty="0"/>
          </a:p>
        </p:txBody>
      </p:sp>
      <p:sp>
        <p:nvSpPr>
          <p:cNvPr id="3" name="Segnaposto contenuto 2"/>
          <p:cNvSpPr>
            <a:spLocks noGrp="1"/>
          </p:cNvSpPr>
          <p:nvPr>
            <p:ph idx="1"/>
          </p:nvPr>
        </p:nvSpPr>
        <p:spPr/>
        <p:txBody>
          <a:bodyPr>
            <a:normAutofit/>
          </a:bodyPr>
          <a:lstStyle/>
          <a:p>
            <a:pPr marL="0" indent="0" algn="just">
              <a:buNone/>
            </a:pPr>
            <a:r>
              <a:rPr lang="it-IT" sz="2200" dirty="0" err="1" smtClean="0"/>
              <a:t>…e</a:t>
            </a:r>
            <a:r>
              <a:rPr lang="it-IT" sz="2200" dirty="0" smtClean="0"/>
              <a:t> a trasformare ogni attività statale in </a:t>
            </a:r>
            <a:r>
              <a:rPr lang="it-IT" sz="2200" b="1" dirty="0" smtClean="0"/>
              <a:t>competenze</a:t>
            </a:r>
            <a:r>
              <a:rPr lang="it-IT" sz="2200" dirty="0" smtClean="0"/>
              <a:t>, cioè in attribuzioni esattamente circoscritte e in linea di principio limitate. Ne risulta che lo Stato borghese di diritto può rappresentare solo una parte della costituzione complessiva dello Stato, mentre un’altra parte contiene la </a:t>
            </a:r>
            <a:r>
              <a:rPr lang="it-IT" sz="2200" b="1" dirty="0" smtClean="0"/>
              <a:t>decisione positiva sulla forma dell’esistenza politica</a:t>
            </a:r>
            <a:r>
              <a:rPr lang="it-IT" sz="2200" dirty="0" smtClean="0"/>
              <a:t>. Le costituzioni degli attuali Stati borghesi sono perciò composte di due elementi: da un lato i principi dello stato di diritto posti a difesa delle libertà, dall’altro l’elemento politico, dal quale si deve dedurre la vera forma di Stato (monarchia, aristocrazia, democrazia, status </a:t>
            </a:r>
            <a:r>
              <a:rPr lang="it-IT" sz="2200" dirty="0" err="1" smtClean="0"/>
              <a:t>mixtus</a:t>
            </a:r>
            <a:r>
              <a:rPr lang="it-IT" sz="2200" dirty="0" smtClean="0"/>
              <a:t>)” (C. Schmitt, </a:t>
            </a:r>
            <a:r>
              <a:rPr lang="it-IT" sz="2200" i="1" dirty="0" smtClean="0"/>
              <a:t>Dottrina della costituzione</a:t>
            </a:r>
            <a:r>
              <a:rPr lang="it-IT" sz="2200" dirty="0" smtClean="0"/>
              <a:t>, tr. .</a:t>
            </a:r>
            <a:r>
              <a:rPr lang="it-IT" sz="2200" dirty="0" err="1" smtClean="0"/>
              <a:t>it</a:t>
            </a:r>
            <a:r>
              <a:rPr lang="it-IT" sz="2200" dirty="0" smtClean="0"/>
              <a:t>., </a:t>
            </a:r>
            <a:r>
              <a:rPr lang="it-IT" sz="2200" dirty="0" err="1" smtClean="0"/>
              <a:t>Giuffré</a:t>
            </a:r>
            <a:r>
              <a:rPr lang="it-IT" sz="2200" dirty="0" smtClean="0"/>
              <a:t>, Milano 1984, p. 64). Ciò riflette esattamente la prima e la seconda parte dell’art. 1, rispettivamente la decisione positiva sulla forma dell’esistenza politica, e la limitazione legale del potere.</a:t>
            </a:r>
            <a:endParaRPr lang="it-IT" sz="2200"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38</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922114"/>
          </a:xfrm>
        </p:spPr>
        <p:txBody>
          <a:bodyPr>
            <a:normAutofit/>
          </a:bodyPr>
          <a:lstStyle/>
          <a:p>
            <a:r>
              <a:rPr lang="it-IT" sz="3000" dirty="0" smtClean="0"/>
              <a:t>La costituzione e l’economia (parte prima, titolo III)</a:t>
            </a:r>
            <a:endParaRPr lang="it-IT" sz="3000" dirty="0"/>
          </a:p>
        </p:txBody>
      </p:sp>
      <p:sp>
        <p:nvSpPr>
          <p:cNvPr id="3" name="Segnaposto contenuto 2"/>
          <p:cNvSpPr>
            <a:spLocks noGrp="1"/>
          </p:cNvSpPr>
          <p:nvPr>
            <p:ph idx="1"/>
          </p:nvPr>
        </p:nvSpPr>
        <p:spPr>
          <a:xfrm>
            <a:off x="467544" y="1196752"/>
            <a:ext cx="8229600" cy="5069160"/>
          </a:xfrm>
        </p:spPr>
        <p:txBody>
          <a:bodyPr>
            <a:noAutofit/>
          </a:bodyPr>
          <a:lstStyle/>
          <a:p>
            <a:pPr marL="0" indent="0" algn="just">
              <a:buNone/>
            </a:pPr>
            <a:r>
              <a:rPr lang="it-IT" sz="2100" dirty="0" smtClean="0"/>
              <a:t>In economia è particolarmente significativa la </a:t>
            </a:r>
            <a:r>
              <a:rPr lang="it-IT" sz="2100" b="1" dirty="0" smtClean="0"/>
              <a:t>confluenza nella costituzione di diverse culture politiche</a:t>
            </a:r>
            <a:r>
              <a:rPr lang="it-IT" sz="2100" dirty="0" smtClean="0"/>
              <a:t>. Anzitutto l’accettazione della proprietà privata come diritto limitato dalla sua funzione sociale (art. 42). Siamo in presenza di una visione lontana dal liberalismo liberista, in cui confluiscono le </a:t>
            </a:r>
            <a:r>
              <a:rPr lang="it-IT" sz="2100" b="1" dirty="0" smtClean="0"/>
              <a:t>idee cattoliche </a:t>
            </a:r>
            <a:r>
              <a:rPr lang="it-IT" sz="2100" dirty="0" smtClean="0"/>
              <a:t>di solidarietà sociale e il </a:t>
            </a:r>
            <a:r>
              <a:rPr lang="it-IT" sz="2100" b="1" dirty="0" smtClean="0"/>
              <a:t>sospetto </a:t>
            </a:r>
            <a:r>
              <a:rPr lang="it-IT" sz="2100" b="1" dirty="0" err="1" smtClean="0"/>
              <a:t>socialcomunista</a:t>
            </a:r>
            <a:r>
              <a:rPr lang="it-IT" sz="2100" b="1" dirty="0" smtClean="0"/>
              <a:t> per la proprietà privata</a:t>
            </a:r>
            <a:r>
              <a:rPr lang="it-IT" sz="2100" dirty="0" smtClean="0"/>
              <a:t>. La proprietà deve condurre al bene comune. Il profitto individuale è ammesso come epifenomeno del bene comune prodotto da una certa impresa e attività lavorativa. Perciò è anche ammesso </a:t>
            </a:r>
            <a:r>
              <a:rPr lang="it-IT" sz="2100" b="1" dirty="0" smtClean="0"/>
              <a:t>l’intervento dello Stato</a:t>
            </a:r>
            <a:r>
              <a:rPr lang="it-IT" sz="2100" dirty="0" smtClean="0"/>
              <a:t> nell’economia - per esempio con espropri per “pubblica utilità”  e con nazionalizzazioni di industrie e settori strategici (artt. 42-43) – al fine di regolare e reindirizzare eventuali storture e sperequazioni prodotte dal mercato. Lo Stato inoltre garantisce costituzionalmente una serie di </a:t>
            </a:r>
            <a:r>
              <a:rPr lang="it-IT" sz="2100" b="1" dirty="0" smtClean="0"/>
              <a:t>prerogative e diritti dei lavoratori </a:t>
            </a:r>
            <a:r>
              <a:rPr lang="it-IT" sz="2100" dirty="0" smtClean="0"/>
              <a:t>che comportano l’equa organizzazione della produzione industriale e agricola e il rispetto della dignità del salariato (artt. 36-38) e </a:t>
            </a:r>
            <a:r>
              <a:rPr lang="it-IT" sz="2100" dirty="0" err="1" smtClean="0"/>
              <a:t>financo</a:t>
            </a:r>
            <a:r>
              <a:rPr lang="it-IT" sz="2100" dirty="0" smtClean="0"/>
              <a:t> la </a:t>
            </a:r>
            <a:r>
              <a:rPr lang="it-IT" sz="2100" b="1" dirty="0" smtClean="0"/>
              <a:t>collaborazione dei lavoratori alla gestione aziendale</a:t>
            </a:r>
            <a:r>
              <a:rPr lang="it-IT" sz="2100" dirty="0" smtClean="0"/>
              <a:t>.</a:t>
            </a:r>
            <a:endParaRPr lang="it-IT" sz="2100"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39</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Dalla fine del fascismo al 48: Badoglio</a:t>
            </a:r>
            <a:endParaRPr lang="it-IT" dirty="0"/>
          </a:p>
        </p:txBody>
      </p:sp>
      <p:sp>
        <p:nvSpPr>
          <p:cNvPr id="3" name="Segnaposto contenuto 2"/>
          <p:cNvSpPr>
            <a:spLocks noGrp="1"/>
          </p:cNvSpPr>
          <p:nvPr>
            <p:ph idx="1"/>
          </p:nvPr>
        </p:nvSpPr>
        <p:spPr/>
        <p:txBody>
          <a:bodyPr/>
          <a:lstStyle/>
          <a:p>
            <a:pPr marL="0" indent="0" algn="just">
              <a:buNone/>
            </a:pPr>
            <a:r>
              <a:rPr lang="it-IT" dirty="0" smtClean="0"/>
              <a:t>Dopo il 25 luglio 1943 e la caduta del fascismo, nascono i primi governi </a:t>
            </a:r>
            <a:r>
              <a:rPr lang="it-IT" b="1" dirty="0" smtClean="0"/>
              <a:t>Badoglio</a:t>
            </a:r>
            <a:r>
              <a:rPr lang="it-IT" dirty="0" smtClean="0"/>
              <a:t>. Si tratta di “</a:t>
            </a:r>
            <a:r>
              <a:rPr lang="it-IT" b="1" dirty="0" smtClean="0"/>
              <a:t>governi della corona</a:t>
            </a:r>
            <a:r>
              <a:rPr lang="it-IT" dirty="0" smtClean="0"/>
              <a:t>” con la quale la monarchia cerca di rifarsi una certa illibatezza, promuovendo la cancellazione della struttura di potere fascista e, al tempo stesso, quella condotta ambigua che porterà dall’annuncio “la guerra continua”, all’ armistizio con gli americani e all’otto settembre.</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4</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Eredità fascista</a:t>
            </a:r>
            <a:endParaRPr lang="it-IT" dirty="0"/>
          </a:p>
        </p:txBody>
      </p:sp>
      <p:sp>
        <p:nvSpPr>
          <p:cNvPr id="3" name="Segnaposto contenuto 2"/>
          <p:cNvSpPr>
            <a:spLocks noGrp="1"/>
          </p:cNvSpPr>
          <p:nvPr>
            <p:ph idx="1"/>
          </p:nvPr>
        </p:nvSpPr>
        <p:spPr>
          <a:xfrm>
            <a:off x="467544" y="1196752"/>
            <a:ext cx="8229600" cy="4525963"/>
          </a:xfrm>
        </p:spPr>
        <p:txBody>
          <a:bodyPr>
            <a:noAutofit/>
          </a:bodyPr>
          <a:lstStyle/>
          <a:p>
            <a:pPr marL="0" indent="0" algn="just">
              <a:buNone/>
            </a:pPr>
            <a:r>
              <a:rPr lang="it-IT" sz="2000" dirty="0" smtClean="0"/>
              <a:t>“</a:t>
            </a:r>
            <a:r>
              <a:rPr lang="it-IT" sz="2000" b="1" dirty="0" smtClean="0"/>
              <a:t>Il compromesso fra cattolici e marxisti </a:t>
            </a:r>
            <a:r>
              <a:rPr lang="it-IT" sz="2000" dirty="0" smtClean="0"/>
              <a:t>che trova una solenne consacrazione […]in tutta la </a:t>
            </a:r>
            <a:r>
              <a:rPr lang="it-IT" sz="2000" b="1" dirty="0" smtClean="0"/>
              <a:t>normativa sociale</a:t>
            </a:r>
            <a:r>
              <a:rPr lang="it-IT" sz="2000" dirty="0" smtClean="0"/>
              <a:t> della Costituzione repubblicana, non è improntato solo a un generico solidarismo e a una mediazione, una limatura, un impasto dei rispettivi apporti dottrinali che vengono a colmare una zona vuota oppure a coprire una terra di nessuno: si riallaccia alla </a:t>
            </a:r>
            <a:r>
              <a:rPr lang="it-IT" sz="2000" b="1" dirty="0" smtClean="0"/>
              <a:t>tradizione del </a:t>
            </a:r>
            <a:r>
              <a:rPr lang="it-IT" sz="2000" b="1" dirty="0" err="1" smtClean="0"/>
              <a:t>gius-lavorismo</a:t>
            </a:r>
            <a:r>
              <a:rPr lang="it-IT" sz="2000" b="1" dirty="0" smtClean="0"/>
              <a:t> fascista</a:t>
            </a:r>
            <a:r>
              <a:rPr lang="it-IT" sz="2000" dirty="0" smtClean="0"/>
              <a:t> (cfr. Glossario 2) – attraverso la quale è stata accantonata per la prima volta la visione </a:t>
            </a:r>
            <a:r>
              <a:rPr lang="it-IT" sz="2000" dirty="0" err="1" smtClean="0"/>
              <a:t>quiritaria</a:t>
            </a:r>
            <a:r>
              <a:rPr lang="it-IT" sz="2000" dirty="0" smtClean="0"/>
              <a:t>, cara a Ludovico Barassi e alla sua scuola,  della locazione d’opera (cfr. Glossario 2) come istituto giuridico non diverso da qualsiasi altra stipulazione bilaterale – formalizzato dagli articoli 2060-2077 e 2099-2125 del </a:t>
            </a:r>
            <a:r>
              <a:rPr lang="it-IT" sz="2000" b="1" dirty="0" smtClean="0"/>
              <a:t>Codice civile del 1942</a:t>
            </a:r>
            <a:r>
              <a:rPr lang="it-IT" sz="2000" dirty="0" smtClean="0"/>
              <a:t>, dove si prevede la durata a tempo indeterminato del rapporto di lavoro, la validità </a:t>
            </a:r>
            <a:r>
              <a:rPr lang="it-IT" sz="2000" i="1" dirty="0" smtClean="0"/>
              <a:t>erga </a:t>
            </a:r>
            <a:r>
              <a:rPr lang="it-IT" sz="2000" i="1" dirty="0" err="1" smtClean="0"/>
              <a:t>omnes</a:t>
            </a:r>
            <a:r>
              <a:rPr lang="it-IT" sz="2000" i="1" dirty="0" smtClean="0"/>
              <a:t> </a:t>
            </a:r>
            <a:r>
              <a:rPr lang="it-IT" sz="2000" dirty="0" smtClean="0"/>
              <a:t>dei contratti collettivi, la giusta causa in caso di licenziamento, la retribuzione delle ferie annuali, la previdenza obbligatoria, l’indennità di anzianità a fine servizio, il mantenimento del posto in caso di infortunio, malattia o gravidanza etc.” (S. </a:t>
            </a:r>
            <a:r>
              <a:rPr lang="it-IT" sz="2000" dirty="0" err="1" smtClean="0"/>
              <a:t>Lanaro</a:t>
            </a:r>
            <a:r>
              <a:rPr lang="it-IT" sz="2000" dirty="0" smtClean="0"/>
              <a:t>, </a:t>
            </a:r>
            <a:r>
              <a:rPr lang="it-IT" sz="2000" i="1" dirty="0" smtClean="0"/>
              <a:t>Storia dell’Italia repubblicana</a:t>
            </a:r>
            <a:r>
              <a:rPr lang="it-IT" sz="2000" dirty="0" smtClean="0"/>
              <a:t>, Marsilio, Venezia 1992, p. 48).</a:t>
            </a:r>
            <a:endParaRPr lang="it-IT" sz="2000"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40</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Eredità della RSI</a:t>
            </a:r>
            <a:endParaRPr lang="it-IT" dirty="0"/>
          </a:p>
        </p:txBody>
      </p:sp>
      <p:sp>
        <p:nvSpPr>
          <p:cNvPr id="3" name="Segnaposto contenuto 2"/>
          <p:cNvSpPr>
            <a:spLocks noGrp="1"/>
          </p:cNvSpPr>
          <p:nvPr>
            <p:ph idx="1"/>
          </p:nvPr>
        </p:nvSpPr>
        <p:spPr>
          <a:xfrm>
            <a:off x="395536" y="1412776"/>
            <a:ext cx="8229600" cy="4525963"/>
          </a:xfrm>
        </p:spPr>
        <p:txBody>
          <a:bodyPr>
            <a:normAutofit fontScale="70000" lnSpcReduction="20000"/>
          </a:bodyPr>
          <a:lstStyle/>
          <a:p>
            <a:pPr marL="0" indent="0" algn="just">
              <a:buNone/>
            </a:pPr>
            <a:r>
              <a:rPr lang="it-IT" dirty="0" smtClean="0"/>
              <a:t>“Nel movimento scientifico e giurisprudenziale maturatosi in un cinquantennio rientrano a pieno titolo anche le </a:t>
            </a:r>
            <a:r>
              <a:rPr lang="it-IT" b="1" dirty="0" smtClean="0"/>
              <a:t>correnti meno povere del corporativismo fascista</a:t>
            </a:r>
            <a:r>
              <a:rPr lang="it-IT" dirty="0" smtClean="0"/>
              <a:t> al punto che gli articoli 35-47 (</a:t>
            </a:r>
            <a:r>
              <a:rPr lang="it-IT" i="1" dirty="0" smtClean="0"/>
              <a:t>Dei rapporti economic</a:t>
            </a:r>
            <a:r>
              <a:rPr lang="it-IT" dirty="0" smtClean="0"/>
              <a:t>i) della Costituzione entrata in vigore il 1 gennaio 1948 fanno registrare accavallamenti e consonanze con gli articoli 102-124 (</a:t>
            </a:r>
            <a:r>
              <a:rPr lang="it-IT" i="1" dirty="0" smtClean="0"/>
              <a:t>La produzione e il lavoro</a:t>
            </a:r>
            <a:r>
              <a:rPr lang="it-IT" dirty="0" smtClean="0"/>
              <a:t>) della bozza di </a:t>
            </a:r>
            <a:r>
              <a:rPr lang="it-IT" b="1" i="1" dirty="0" smtClean="0"/>
              <a:t>magna </a:t>
            </a:r>
            <a:r>
              <a:rPr lang="it-IT" b="1" i="1" dirty="0" err="1" smtClean="0"/>
              <a:t>charta</a:t>
            </a:r>
            <a:r>
              <a:rPr lang="it-IT" b="1" i="1" dirty="0" smtClean="0"/>
              <a:t> </a:t>
            </a:r>
            <a:r>
              <a:rPr lang="it-IT" b="1" dirty="0" smtClean="0"/>
              <a:t>commissionata il 24 novembre 1943 a Carlo Alberto </a:t>
            </a:r>
            <a:r>
              <a:rPr lang="it-IT" b="1" dirty="0" err="1" smtClean="0"/>
              <a:t>Biggini</a:t>
            </a:r>
            <a:r>
              <a:rPr lang="it-IT" b="1" dirty="0" smtClean="0"/>
              <a:t> dal Consiglio dei ministri della Repubblica di Salò</a:t>
            </a:r>
            <a:r>
              <a:rPr lang="it-IT" dirty="0" smtClean="0"/>
              <a:t>, e rinvenuta solo di recente nell’archivio dell’ex ministro dell’Educazione nazionale: soprattutto a proposito del ‘diritto al </a:t>
            </a:r>
            <a:r>
              <a:rPr lang="it-IT" dirty="0" err="1" smtClean="0"/>
              <a:t>lavoro’</a:t>
            </a:r>
            <a:r>
              <a:rPr lang="it-IT" dirty="0" smtClean="0"/>
              <a:t>, della ‘funzione sociale’ della proprietà privata e dell’esproprio per pubblica utilità (rispettivamente artt. 4 e 42 e artt. 105, 106 e 116), e dell’obbligo di corrispondere salari che consentano al lavoratore e alla sua famiglia un’esistenza decorosa (art. 38 e art. 123, con quest’ultimo che stabilisce il diritto all’assistenza pubblica anche per il periodo del ‘richiamo alle armi’)” (</a:t>
            </a:r>
            <a:r>
              <a:rPr lang="it-IT" i="1" dirty="0" smtClean="0"/>
              <a:t>Ivi</a:t>
            </a:r>
            <a:r>
              <a:rPr lang="it-IT" dirty="0" smtClean="0"/>
              <a:t>, p. 49).</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41</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Parte seconda l’organizzazione del governo</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dirty="0" smtClean="0"/>
              <a:t>La seconda parte della costituzione è dedicata al </a:t>
            </a:r>
            <a:r>
              <a:rPr lang="it-IT" b="1" dirty="0" smtClean="0"/>
              <a:t>funzionamento della “cosa pubblica”, </a:t>
            </a:r>
            <a:r>
              <a:rPr lang="it-IT" dirty="0" smtClean="0"/>
              <a:t>alle sue </a:t>
            </a:r>
            <a:r>
              <a:rPr lang="it-IT" b="1" dirty="0" smtClean="0"/>
              <a:t>istituzioni </a:t>
            </a:r>
            <a:r>
              <a:rPr lang="it-IT" dirty="0" smtClean="0"/>
              <a:t>e ai meccanismi che permettono il </a:t>
            </a:r>
            <a:r>
              <a:rPr lang="it-IT" b="1" dirty="0" smtClean="0"/>
              <a:t>governo e l’amministrazione della vita associata</a:t>
            </a:r>
            <a:r>
              <a:rPr lang="it-IT" dirty="0" smtClean="0"/>
              <a:t>. In particolare si delineano le prerogative, i limiti dei tre poteri, esecutivo, legislativo e giudiziario e gli organi deputati alla loro gestione. Questi tre poteri, in omaggio all’orientamento liberale della Repubblica, sono separati.</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42</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parlamentarismo italiano</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dirty="0" smtClean="0"/>
              <a:t>La costituzione italiana affida un primato politico al parlamento, che detiene la “</a:t>
            </a:r>
            <a:r>
              <a:rPr lang="it-IT" b="1" dirty="0" smtClean="0"/>
              <a:t>rappresentanza della nazione</a:t>
            </a:r>
            <a:r>
              <a:rPr lang="it-IT" dirty="0" smtClean="0"/>
              <a:t>” in ogni suo deputato (art. 67), detiene la </a:t>
            </a:r>
            <a:r>
              <a:rPr lang="it-IT" b="1" dirty="0" smtClean="0"/>
              <a:t>funzione legislativa </a:t>
            </a:r>
            <a:r>
              <a:rPr lang="it-IT" dirty="0" smtClean="0"/>
              <a:t>nelle sue due camere (art. 70), e dà la propria </a:t>
            </a:r>
            <a:r>
              <a:rPr lang="it-IT" b="1" dirty="0" smtClean="0"/>
              <a:t>fiducia al governo</a:t>
            </a:r>
            <a:r>
              <a:rPr lang="it-IT" dirty="0" smtClean="0"/>
              <a:t> (art. 94) permettendogli di entrare nelle proprie funzioni. Il Parlamento è articolato in </a:t>
            </a:r>
            <a:r>
              <a:rPr lang="it-IT" b="1" dirty="0" smtClean="0"/>
              <a:t>Camera e Senato </a:t>
            </a:r>
            <a:r>
              <a:rPr lang="it-IT" dirty="0" smtClean="0"/>
              <a:t>che hanno pressoché le medesime funzioni e poteri (bicameralismo perfetto).</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43</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governo</a:t>
            </a:r>
            <a:endParaRPr lang="it-IT" dirty="0"/>
          </a:p>
        </p:txBody>
      </p:sp>
      <p:sp>
        <p:nvSpPr>
          <p:cNvPr id="3" name="Segnaposto contenuto 2"/>
          <p:cNvSpPr>
            <a:spLocks noGrp="1"/>
          </p:cNvSpPr>
          <p:nvPr>
            <p:ph idx="1"/>
          </p:nvPr>
        </p:nvSpPr>
        <p:spPr>
          <a:xfrm>
            <a:off x="395536" y="1412776"/>
            <a:ext cx="8229600" cy="4525963"/>
          </a:xfrm>
        </p:spPr>
        <p:txBody>
          <a:bodyPr>
            <a:normAutofit fontScale="92500" lnSpcReduction="20000"/>
          </a:bodyPr>
          <a:lstStyle/>
          <a:p>
            <a:pPr marL="0" indent="0" algn="just">
              <a:buNone/>
            </a:pPr>
            <a:r>
              <a:rPr lang="it-IT" dirty="0" smtClean="0"/>
              <a:t>Il governo è costituito dal </a:t>
            </a:r>
            <a:r>
              <a:rPr lang="it-IT" b="1" dirty="0" smtClean="0"/>
              <a:t>consiglio dei ministri </a:t>
            </a:r>
            <a:r>
              <a:rPr lang="it-IT" dirty="0" smtClean="0"/>
              <a:t>- il cui </a:t>
            </a:r>
            <a:r>
              <a:rPr lang="it-IT" b="1" dirty="0" smtClean="0"/>
              <a:t>presidente</a:t>
            </a:r>
            <a:r>
              <a:rPr lang="it-IT" dirty="0" smtClean="0"/>
              <a:t> (</a:t>
            </a:r>
            <a:r>
              <a:rPr lang="it-IT" dirty="0" err="1" smtClean="0"/>
              <a:t>presidente</a:t>
            </a:r>
            <a:r>
              <a:rPr lang="it-IT" dirty="0" smtClean="0"/>
              <a:t> del consiglio dei ministri) e i cui </a:t>
            </a:r>
            <a:r>
              <a:rPr lang="it-IT" b="1" dirty="0" smtClean="0"/>
              <a:t>ministri </a:t>
            </a:r>
            <a:r>
              <a:rPr lang="it-IT" dirty="0" smtClean="0"/>
              <a:t> sono nominati dal </a:t>
            </a:r>
            <a:r>
              <a:rPr lang="it-IT" b="1" dirty="0" smtClean="0"/>
              <a:t>presidente della Repubblica</a:t>
            </a:r>
            <a:r>
              <a:rPr lang="it-IT" dirty="0" smtClean="0"/>
              <a:t>, questi ultimi su proposta del presidente del consiglio – che detiene ed esercita il potere esecutivo (cioè quello di dare esecuzione alle leggi attraverso gli organi dell’amministrazione pubblica) una volta ricevuta la fiducia del parlamento. Il suo </a:t>
            </a:r>
            <a:r>
              <a:rPr lang="it-IT" b="1" dirty="0" smtClean="0"/>
              <a:t>presidente</a:t>
            </a:r>
            <a:r>
              <a:rPr lang="it-IT" dirty="0" smtClean="0"/>
              <a:t> </a:t>
            </a:r>
            <a:r>
              <a:rPr lang="it-IT" b="1" dirty="0" smtClean="0"/>
              <a:t>ne coordina l’attività</a:t>
            </a:r>
            <a:r>
              <a:rPr lang="it-IT" dirty="0" smtClean="0"/>
              <a:t>, ma il consiglio ha il primato sul presidente (legge 400/1998), benché nell’art. 95 sia specificato che il presidente “dirige” l’attività del consiglio.</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44</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magistratura</a:t>
            </a:r>
            <a:endParaRPr lang="it-IT" dirty="0"/>
          </a:p>
        </p:txBody>
      </p:sp>
      <p:sp>
        <p:nvSpPr>
          <p:cNvPr id="3" name="Segnaposto contenuto 2"/>
          <p:cNvSpPr>
            <a:spLocks noGrp="1"/>
          </p:cNvSpPr>
          <p:nvPr>
            <p:ph idx="1"/>
          </p:nvPr>
        </p:nvSpPr>
        <p:spPr/>
        <p:txBody>
          <a:bodyPr>
            <a:normAutofit/>
          </a:bodyPr>
          <a:lstStyle/>
          <a:p>
            <a:pPr algn="just">
              <a:buNone/>
            </a:pPr>
            <a:r>
              <a:rPr lang="it-IT" dirty="0" smtClean="0"/>
              <a:t>La magistratura è l’organo che detiene il potere giudiziario, </a:t>
            </a:r>
            <a:r>
              <a:rPr lang="it-IT" b="1" dirty="0" smtClean="0"/>
              <a:t>rimanendo autonoma e indipendente dagli altri poteri </a:t>
            </a:r>
            <a:r>
              <a:rPr lang="it-IT" dirty="0" smtClean="0"/>
              <a:t>(art. 104). Possiede a sua volta un organo di autogoverno: il </a:t>
            </a:r>
            <a:r>
              <a:rPr lang="it-IT" b="1" dirty="0" smtClean="0"/>
              <a:t>consiglio superiore della magistratura</a:t>
            </a:r>
            <a:r>
              <a:rPr lang="it-IT" dirty="0" smtClean="0"/>
              <a:t>, presieduto dal presidente della Repubblica. </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45</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Regioni e decentramento</a:t>
            </a:r>
            <a:endParaRPr lang="it-IT" dirty="0"/>
          </a:p>
        </p:txBody>
      </p:sp>
      <p:sp>
        <p:nvSpPr>
          <p:cNvPr id="3" name="Segnaposto contenuto 2"/>
          <p:cNvSpPr>
            <a:spLocks noGrp="1"/>
          </p:cNvSpPr>
          <p:nvPr>
            <p:ph idx="1"/>
          </p:nvPr>
        </p:nvSpPr>
        <p:spPr/>
        <p:txBody>
          <a:bodyPr>
            <a:normAutofit fontScale="70000" lnSpcReduction="20000"/>
          </a:bodyPr>
          <a:lstStyle/>
          <a:p>
            <a:pPr marL="0" indent="0" algn="just">
              <a:buNone/>
            </a:pPr>
            <a:r>
              <a:rPr lang="it-IT" dirty="0" err="1" smtClean="0"/>
              <a:t>ll</a:t>
            </a:r>
            <a:r>
              <a:rPr lang="it-IT" dirty="0" smtClean="0"/>
              <a:t> titolo V della seconda parte della costituzione è stato modificato con la legge costituzionale n. 3 del 18/10/2001 che insiste sul decentramento del potere in un’ottica di modifica delle istituzioni in senso federale. Il tema del </a:t>
            </a:r>
            <a:r>
              <a:rPr lang="it-IT" b="1" dirty="0" smtClean="0"/>
              <a:t>federalismo</a:t>
            </a:r>
            <a:r>
              <a:rPr lang="it-IT" dirty="0" smtClean="0"/>
              <a:t> era cavallo di battaglia di un partito come la Lega nord che ha contribuito a rimetterlo al centro del dibattito politico, sottolineando come la lontananza del potere dai cittadini fosse stata una delle componenti della crisi della politica dopo gli anni Ottanta. Ciò anche a causa della lentezza con la quale il potere democristiano aveva applicato il precedente titolo V che parimenti prevedeva l’istituzione di regioni, per dare soddisfazione maggiore alle esigenze dei diversi territori dello Stato. Il fatto che un timido passo in questo senso fosse stato compiuto solo nel </a:t>
            </a:r>
            <a:r>
              <a:rPr lang="it-IT" b="1" dirty="0" smtClean="0"/>
              <a:t>1970,</a:t>
            </a:r>
            <a:r>
              <a:rPr lang="it-IT" dirty="0" smtClean="0"/>
              <a:t> dimostra come avesse prima prevalso una </a:t>
            </a:r>
            <a:r>
              <a:rPr lang="it-IT" b="1" dirty="0" smtClean="0"/>
              <a:t>concezione centralistica e </a:t>
            </a:r>
            <a:r>
              <a:rPr lang="it-IT" b="1" dirty="0" err="1" smtClean="0"/>
              <a:t>giacobina</a:t>
            </a:r>
            <a:r>
              <a:rPr lang="it-IT" b="1" dirty="0" smtClean="0"/>
              <a:t> del potere</a:t>
            </a:r>
            <a:r>
              <a:rPr lang="it-IT" dirty="0" smtClean="0"/>
              <a:t>, ampiamente superata dalla storia.</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46</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corte costituzionale</a:t>
            </a:r>
            <a:endParaRPr lang="it-IT" dirty="0"/>
          </a:p>
        </p:txBody>
      </p:sp>
      <p:sp>
        <p:nvSpPr>
          <p:cNvPr id="3" name="Segnaposto contenuto 2"/>
          <p:cNvSpPr>
            <a:spLocks noGrp="1"/>
          </p:cNvSpPr>
          <p:nvPr>
            <p:ph idx="1"/>
          </p:nvPr>
        </p:nvSpPr>
        <p:spPr>
          <a:xfrm>
            <a:off x="467544" y="1340768"/>
            <a:ext cx="8229600" cy="4525963"/>
          </a:xfrm>
        </p:spPr>
        <p:txBody>
          <a:bodyPr>
            <a:normAutofit/>
          </a:bodyPr>
          <a:lstStyle/>
          <a:p>
            <a:pPr marL="0" indent="0" algn="just">
              <a:buNone/>
            </a:pPr>
            <a:r>
              <a:rPr lang="it-IT" dirty="0" smtClean="0"/>
              <a:t>La corte costituzionale  valuta la </a:t>
            </a:r>
            <a:r>
              <a:rPr lang="it-IT" b="1" dirty="0" smtClean="0"/>
              <a:t>costituzionalità delle leggi e i “conflitti di attribuzione” tra gli organi dello Stato e tra Stato e Regioni </a:t>
            </a:r>
            <a:r>
              <a:rPr lang="it-IT" dirty="0" smtClean="0"/>
              <a:t>(art. 134) ed “</a:t>
            </a:r>
            <a:r>
              <a:rPr lang="it-IT" i="1" dirty="0" smtClean="0"/>
              <a:t>è composta di quindici giudici nominati per un terzo dal Presidente della Repubblica, per un terzo dal Parlamento in seduta comune e per un terzo dalle supreme magistrature ordinaria ed amministrative” </a:t>
            </a:r>
            <a:r>
              <a:rPr lang="it-IT" dirty="0" smtClean="0"/>
              <a:t>(art. 135). I giudici rimangono in carica </a:t>
            </a:r>
            <a:r>
              <a:rPr lang="it-IT" b="1" dirty="0" smtClean="0"/>
              <a:t>nove anni</a:t>
            </a:r>
            <a:r>
              <a:rPr lang="it-IT" dirty="0" smtClean="0"/>
              <a:t>.</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47</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sistema di governo previsto dalla costituzione</a:t>
            </a:r>
            <a:endParaRPr lang="it-IT" dirty="0"/>
          </a:p>
        </p:txBody>
      </p:sp>
      <p:sp>
        <p:nvSpPr>
          <p:cNvPr id="3" name="Segnaposto contenuto 2"/>
          <p:cNvSpPr>
            <a:spLocks noGrp="1"/>
          </p:cNvSpPr>
          <p:nvPr>
            <p:ph idx="1"/>
          </p:nvPr>
        </p:nvSpPr>
        <p:spPr/>
        <p:txBody>
          <a:bodyPr>
            <a:normAutofit fontScale="55000" lnSpcReduction="20000"/>
          </a:bodyPr>
          <a:lstStyle/>
          <a:p>
            <a:pPr marL="0" indent="12700" algn="just">
              <a:buNone/>
            </a:pPr>
            <a:r>
              <a:rPr lang="it-IT" sz="3500" dirty="0" smtClean="0"/>
              <a:t>La costituzione affida, nella strutturazione degli organismi di gestione della cosa pubblica, un indubbio </a:t>
            </a:r>
            <a:r>
              <a:rPr lang="it-IT" sz="3500" b="1" dirty="0" smtClean="0"/>
              <a:t>primato al potere legislativo</a:t>
            </a:r>
            <a:r>
              <a:rPr lang="it-IT" sz="3500" dirty="0" smtClean="0"/>
              <a:t>, cioè al parlamento, che il fascismo aveva depresso a favore dell’esecutivo. Così è nata in Italia una repubblica parlamentare, i cui capisaldi sono la mozione di fiducia e di sfiducia da parte delle camere, cui è sottoposto il governo e da cui dipende la sua attività e durata. Il rigetto di “un esecutivo coeso e decisionista” (</a:t>
            </a:r>
            <a:r>
              <a:rPr lang="it-IT" sz="3500" dirty="0" err="1" smtClean="0"/>
              <a:t>Reposo</a:t>
            </a:r>
            <a:r>
              <a:rPr lang="it-IT" sz="3500" dirty="0" smtClean="0"/>
              <a:t> cit., p. 62), insieme </a:t>
            </a:r>
          </a:p>
          <a:p>
            <a:pPr marL="0" indent="12700" algn="just">
              <a:buAutoNum type="arabicParenR"/>
            </a:pPr>
            <a:r>
              <a:rPr lang="it-IT" sz="3500" dirty="0" smtClean="0"/>
              <a:t> alla scelta elettorale </a:t>
            </a:r>
            <a:r>
              <a:rPr lang="it-IT" sz="3500" b="1" dirty="0" smtClean="0"/>
              <a:t>proporzionale</a:t>
            </a:r>
            <a:r>
              <a:rPr lang="it-IT" sz="3500" dirty="0" smtClean="0"/>
              <a:t> (sebbene non </a:t>
            </a:r>
            <a:r>
              <a:rPr lang="it-IT" sz="3500" dirty="0" err="1" smtClean="0"/>
              <a:t>costituzionalizzata</a:t>
            </a:r>
            <a:r>
              <a:rPr lang="it-IT" sz="3500" dirty="0" smtClean="0"/>
              <a:t>) che rende la composizione del parlamento assai variegata ed eterogenea, con la conseguente difficoltà di emersione di maggioranze stabili;</a:t>
            </a:r>
          </a:p>
          <a:p>
            <a:pPr marL="0" indent="12700" algn="just">
              <a:buAutoNum type="arabicParenR"/>
            </a:pPr>
            <a:r>
              <a:rPr lang="it-IT" sz="3500" dirty="0" smtClean="0"/>
              <a:t> al </a:t>
            </a:r>
            <a:r>
              <a:rPr lang="it-IT" sz="3500" b="1" dirty="0" smtClean="0"/>
              <a:t>meccanismo farraginoso della produzione legislativa </a:t>
            </a:r>
            <a:r>
              <a:rPr lang="it-IT" sz="3500" dirty="0" smtClean="0"/>
              <a:t>attraverso due camere dalle attribuzioni pressoché identiche (cfr. </a:t>
            </a:r>
            <a:r>
              <a:rPr lang="it-IT" sz="3500" i="1" dirty="0" smtClean="0"/>
              <a:t>ivi</a:t>
            </a:r>
            <a:r>
              <a:rPr lang="it-IT" sz="3500" dirty="0" smtClean="0"/>
              <a:t> p. 67)</a:t>
            </a:r>
          </a:p>
          <a:p>
            <a:pPr marL="0" indent="12700" algn="just">
              <a:buAutoNum type="arabicParenR"/>
            </a:pPr>
            <a:r>
              <a:rPr lang="it-IT" sz="3500" dirty="0" smtClean="0"/>
              <a:t> alle attribuzioni imprecise benché molto vaste del </a:t>
            </a:r>
            <a:r>
              <a:rPr lang="it-IT" sz="3500" b="1" dirty="0" smtClean="0"/>
              <a:t>presidente della Repubblica</a:t>
            </a:r>
            <a:r>
              <a:rPr lang="it-IT" sz="3500" dirty="0" smtClean="0"/>
              <a:t>, (</a:t>
            </a:r>
            <a:r>
              <a:rPr lang="it-IT" sz="3500" i="1" dirty="0" smtClean="0"/>
              <a:t>ivi</a:t>
            </a:r>
            <a:r>
              <a:rPr lang="it-IT" sz="3500" dirty="0" smtClean="0"/>
              <a:t>, p. 62-63); sospese tra i due estremi del presidente-simbolo dell’unità nazionale e  quella del presidente-dominus dell’indirizzo politico </a:t>
            </a:r>
          </a:p>
          <a:p>
            <a:pPr marL="0" indent="12700" algn="just">
              <a:buNone/>
            </a:pPr>
            <a:r>
              <a:rPr lang="it-IT" sz="3500" dirty="0" smtClean="0"/>
              <a:t>Ha di fatto schiacciato il potere esecutivo in modo che il sistema politico italiano fosse concepito come un a forma di </a:t>
            </a:r>
            <a:r>
              <a:rPr lang="it-IT" sz="3500" b="1" dirty="0" smtClean="0"/>
              <a:t>IMPOTENZA ISTITUZIONALIZZATA</a:t>
            </a:r>
            <a:r>
              <a:rPr lang="it-IT" sz="3500" dirty="0" smtClean="0"/>
              <a:t>. E’ il problema annoso del difetto italiano di “governabilità”</a:t>
            </a:r>
          </a:p>
          <a:p>
            <a:pPr marL="0" indent="12700" algn="just">
              <a:buAutoNum type="arabicParenR"/>
            </a:pP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48</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L’impotenza istituzionalizzata (</a:t>
            </a:r>
            <a:r>
              <a:rPr lang="it-IT" dirty="0" err="1" smtClean="0"/>
              <a:t>Reposo</a:t>
            </a:r>
            <a:r>
              <a:rPr lang="it-IT" dirty="0" smtClean="0"/>
              <a:t>)</a:t>
            </a:r>
            <a:endParaRPr lang="it-IT" dirty="0"/>
          </a:p>
        </p:txBody>
      </p:sp>
      <p:sp>
        <p:nvSpPr>
          <p:cNvPr id="3" name="Segnaposto contenuto 2"/>
          <p:cNvSpPr>
            <a:spLocks noGrp="1"/>
          </p:cNvSpPr>
          <p:nvPr>
            <p:ph idx="1"/>
          </p:nvPr>
        </p:nvSpPr>
        <p:spPr>
          <a:xfrm>
            <a:off x="457200" y="1600200"/>
            <a:ext cx="8229600" cy="4781128"/>
          </a:xfrm>
        </p:spPr>
        <p:txBody>
          <a:bodyPr>
            <a:noAutofit/>
          </a:bodyPr>
          <a:lstStyle/>
          <a:p>
            <a:pPr marL="0" indent="0" algn="just">
              <a:buNone/>
            </a:pPr>
            <a:r>
              <a:rPr lang="it-IT" sz="2200" dirty="0" smtClean="0"/>
              <a:t>La locuzione “impotenza istituzionalizzata” definisce un potere che è concepito più attraverso la delineazione dei suoi limiti che delle sue possibilità e competenze, soprattutto per quanto riguarda la prerogativa di prendere decisioni, che sembra in tutti modi imbrigliata in un meccanismo troppo lento e complesso. Ciò è stato confermato nel corso della vita della Repubblica dalla </a:t>
            </a:r>
            <a:r>
              <a:rPr lang="it-IT" sz="2200" b="1" dirty="0" smtClean="0"/>
              <a:t>instabilità dei governi </a:t>
            </a:r>
            <a:r>
              <a:rPr lang="it-IT" sz="2200" dirty="0" smtClean="0"/>
              <a:t>e dal loro frequente cambiamento, dovuto alla </a:t>
            </a:r>
            <a:r>
              <a:rPr lang="it-IT" sz="2200" b="1" dirty="0" err="1" smtClean="0"/>
              <a:t>ricattabilità</a:t>
            </a:r>
            <a:r>
              <a:rPr lang="it-IT" sz="2200" b="1" dirty="0" smtClean="0"/>
              <a:t> di maggioranze deboli</a:t>
            </a:r>
            <a:r>
              <a:rPr lang="it-IT" sz="2200" dirty="0" smtClean="0"/>
              <a:t> e ostaggio delle trattative e della politica dei corridoi messa in atto dai partiti (associazioni private. Questi ultimi sono diventati i veri arbitri della vita politica e in essa si sono spesso trasformati da mezzo a fine della prassi di governo stessa. Così </a:t>
            </a:r>
            <a:r>
              <a:rPr lang="it-IT" sz="2200" b="1" dirty="0" smtClean="0"/>
              <a:t>la democrazia è degenerata in partitocrazia</a:t>
            </a:r>
            <a:r>
              <a:rPr lang="it-IT" sz="2200" dirty="0" smtClean="0"/>
              <a:t>: un sistema di governo che muta indirizzo a seconda degli interessi dei partiti, offrendo maggiore attenzione al vantaggio di una fazione piuttosto che al bene comune.</a:t>
            </a:r>
            <a:endParaRPr lang="it-IT" sz="2200"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49</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Regno del Sud</a:t>
            </a:r>
            <a:endParaRPr lang="it-IT" dirty="0"/>
          </a:p>
        </p:txBody>
      </p:sp>
      <p:sp>
        <p:nvSpPr>
          <p:cNvPr id="3" name="Segnaposto contenuto 2"/>
          <p:cNvSpPr>
            <a:spLocks noGrp="1"/>
          </p:cNvSpPr>
          <p:nvPr>
            <p:ph idx="1"/>
          </p:nvPr>
        </p:nvSpPr>
        <p:spPr>
          <a:xfrm>
            <a:off x="467544" y="1484784"/>
            <a:ext cx="8229600" cy="4525963"/>
          </a:xfrm>
        </p:spPr>
        <p:txBody>
          <a:bodyPr>
            <a:normAutofit fontScale="85000" lnSpcReduction="20000"/>
          </a:bodyPr>
          <a:lstStyle/>
          <a:p>
            <a:pPr marL="0" indent="0" algn="just">
              <a:buNone/>
            </a:pPr>
            <a:r>
              <a:rPr lang="it-IT" dirty="0" smtClean="0"/>
              <a:t>Dal 9 settembre 1943, dopo la fuga del re a Brindisi, di fatto nasce un Regno del Sud, su iniziativa del sovrano e sorveglianza degli alleati (</a:t>
            </a:r>
            <a:r>
              <a:rPr lang="it-IT" i="1" dirty="0" smtClean="0"/>
              <a:t>Commissione Alleata di Controllo</a:t>
            </a:r>
            <a:r>
              <a:rPr lang="it-IT" dirty="0" smtClean="0"/>
              <a:t>), che lasceranno poi al maresciallo Badoglio il compito di continuare a governare formalmente: “Nonostante la sua </a:t>
            </a:r>
            <a:r>
              <a:rPr lang="it-IT" dirty="0" err="1" smtClean="0"/>
              <a:t>autoqualificazione</a:t>
            </a:r>
            <a:r>
              <a:rPr lang="it-IT" dirty="0" smtClean="0"/>
              <a:t> il c.d. Regno del Sud non era in effetti, dal punto di vista del diritto internazionale pubblico, uno Stato vero e proprio, ma soltanto un </a:t>
            </a:r>
            <a:r>
              <a:rPr lang="it-IT" b="1" dirty="0" smtClean="0"/>
              <a:t>mero protettorato </a:t>
            </a:r>
            <a:r>
              <a:rPr lang="it-IT" dirty="0" smtClean="0"/>
              <a:t>che, come la maggior parte dei protettorati, occultava, almeno inizialmente un’annessione larvata” (A. </a:t>
            </a:r>
            <a:r>
              <a:rPr lang="it-IT" dirty="0" err="1" smtClean="0"/>
              <a:t>Reposo</a:t>
            </a:r>
            <a:r>
              <a:rPr lang="it-IT" dirty="0" smtClean="0"/>
              <a:t>, </a:t>
            </a:r>
            <a:r>
              <a:rPr lang="it-IT" i="1" dirty="0" smtClean="0"/>
              <a:t>Storia e critica comparata della costituzione italiana</a:t>
            </a:r>
            <a:r>
              <a:rPr lang="it-IT" dirty="0" smtClean="0"/>
              <a:t>, </a:t>
            </a:r>
            <a:r>
              <a:rPr lang="it-IT" dirty="0" err="1" smtClean="0"/>
              <a:t>Bononia</a:t>
            </a:r>
            <a:r>
              <a:rPr lang="it-IT" dirty="0" smtClean="0"/>
              <a:t> </a:t>
            </a:r>
            <a:r>
              <a:rPr lang="it-IT" dirty="0" err="1" smtClean="0"/>
              <a:t>University</a:t>
            </a:r>
            <a:r>
              <a:rPr lang="it-IT" dirty="0" smtClean="0"/>
              <a:t> Press, Bologna 2012, pp.25-26)</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5</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Le radici della partitocrazia</a:t>
            </a:r>
            <a:endParaRPr lang="it-IT" dirty="0"/>
          </a:p>
        </p:txBody>
      </p:sp>
      <p:sp>
        <p:nvSpPr>
          <p:cNvPr id="3" name="Segnaposto contenuto 2"/>
          <p:cNvSpPr>
            <a:spLocks noGrp="1"/>
          </p:cNvSpPr>
          <p:nvPr>
            <p:ph idx="1"/>
          </p:nvPr>
        </p:nvSpPr>
        <p:spPr/>
        <p:txBody>
          <a:bodyPr>
            <a:normAutofit fontScale="62500" lnSpcReduction="20000"/>
          </a:bodyPr>
          <a:lstStyle/>
          <a:p>
            <a:pPr marL="0" indent="0" algn="just">
              <a:buNone/>
            </a:pPr>
            <a:r>
              <a:rPr lang="it-IT" dirty="0" smtClean="0"/>
              <a:t>“Numerose disposizioni costituzionali sui partiti politici riconoscono, infatti, il ruolo di cerniera dei partiti tra società e istituzioni, ma il modo in cui la norma summenzionata definisce il rapporto tra Stato e partiti appare decisamente più complesso. </a:t>
            </a:r>
            <a:r>
              <a:rPr lang="it-IT" b="1" dirty="0" smtClean="0"/>
              <a:t>Da una parte</a:t>
            </a:r>
            <a:r>
              <a:rPr lang="it-IT" dirty="0" smtClean="0"/>
              <a:t>, infatti, rifiutando la concezione organicistica del partito politico, è valorizzato il radicamento dei partiti nella società, ponendo l’art. 49 tra i diritti fondamentali dei cittadini, e quindi nella Parte I della Costituzione, dando così rilievo ai partiti nella loro dimensione associativa. </a:t>
            </a:r>
            <a:r>
              <a:rPr lang="it-IT" b="1" dirty="0" smtClean="0"/>
              <a:t>Dall’altra</a:t>
            </a:r>
            <a:r>
              <a:rPr lang="it-IT" dirty="0" smtClean="0"/>
              <a:t>, però, il concorso ‘alla determinazione della politica nazionale’, pur con formula ambigua – che ha ben presto consentito di degradare il concorso dei cittadini a quello dei partiti – prospetta la loro incorporazione nei pubblici poteri, ponendo, in tal modo, il fondamento di quella che è stata efficacemente definita la Repubblica dei partiti, o lo Stato partitocratico (G. </a:t>
            </a:r>
            <a:r>
              <a:rPr lang="it-IT" dirty="0" err="1" smtClean="0"/>
              <a:t>Rivosecchi</a:t>
            </a:r>
            <a:r>
              <a:rPr lang="it-IT" dirty="0" smtClean="0"/>
              <a:t>, </a:t>
            </a:r>
            <a:r>
              <a:rPr lang="it-IT" i="1" dirty="0" smtClean="0"/>
              <a:t>I partiti politici nella giurisprudenza costituzionale</a:t>
            </a:r>
            <a:r>
              <a:rPr lang="it-IT" dirty="0" smtClean="0"/>
              <a:t>, “Amministrazione in cammino. Rivista elettronica di </a:t>
            </a:r>
            <a:r>
              <a:rPr lang="it-IT" dirty="0" err="1" smtClean="0"/>
              <a:t>diditto</a:t>
            </a:r>
            <a:r>
              <a:rPr lang="it-IT" dirty="0" smtClean="0"/>
              <a:t> pubblico, di diritto dell’economia e di scienza dell’amministrazione a cura del Centro di ricerca sulle amministrazioni pubblica ‘ Vittorio Bachelet’”, </a:t>
            </a:r>
            <a:r>
              <a:rPr lang="it-IT" dirty="0" smtClean="0">
                <a:hlinkClick r:id="rId2"/>
              </a:rPr>
              <a:t>http://www.amministrazi</a:t>
            </a:r>
          </a:p>
          <a:p>
            <a:pPr marL="0" indent="0" algn="just">
              <a:buNone/>
            </a:pPr>
            <a:r>
              <a:rPr lang="it-IT" dirty="0" err="1" smtClean="0">
                <a:hlinkClick r:id="rId2"/>
              </a:rPr>
              <a:t>oneincammino.luiss.it</a:t>
            </a:r>
            <a:r>
              <a:rPr lang="it-IT" dirty="0" smtClean="0">
                <a:hlinkClick r:id="rId2"/>
              </a:rPr>
              <a:t>/</a:t>
            </a:r>
            <a:r>
              <a:rPr lang="it-IT" dirty="0" err="1" smtClean="0">
                <a:hlinkClick r:id="rId2"/>
              </a:rPr>
              <a:t>app</a:t>
            </a:r>
            <a:r>
              <a:rPr lang="it-IT" dirty="0" smtClean="0">
                <a:hlinkClick r:id="rId2"/>
              </a:rPr>
              <a:t>/</a:t>
            </a:r>
            <a:r>
              <a:rPr lang="it-IT" dirty="0" err="1" smtClean="0">
                <a:hlinkClick r:id="rId2"/>
              </a:rPr>
              <a:t>uploads</a:t>
            </a:r>
            <a:r>
              <a:rPr lang="it-IT" dirty="0" smtClean="0">
                <a:hlinkClick r:id="rId2"/>
              </a:rPr>
              <a:t>/2017/11/</a:t>
            </a:r>
            <a:r>
              <a:rPr lang="it-IT" dirty="0" err="1" smtClean="0">
                <a:hlinkClick r:id="rId2"/>
              </a:rPr>
              <a:t>Rivosecchi.pdf</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50</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Un costituzione nata vecchia (</a:t>
            </a:r>
            <a:r>
              <a:rPr lang="it-IT" dirty="0" err="1" smtClean="0"/>
              <a:t>Fantechi</a:t>
            </a:r>
            <a:r>
              <a:rPr lang="it-IT" dirty="0" smtClean="0"/>
              <a:t>)</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dirty="0" smtClean="0"/>
              <a:t>Il deputato del Partito d’Azione </a:t>
            </a:r>
            <a:r>
              <a:rPr lang="it-IT" b="1" dirty="0" smtClean="0"/>
              <a:t>Mario Paggi</a:t>
            </a:r>
            <a:r>
              <a:rPr lang="it-IT" dirty="0" smtClean="0"/>
              <a:t>, prevedendo i difetti  di funzionamento dell’architettura costituzionale ebbe a parlare del “delitto di una costituzione vecchia prima di nascere” </a:t>
            </a:r>
            <a:r>
              <a:rPr lang="it-IT" b="1" dirty="0" smtClean="0"/>
              <a:t>incapace di sotterrare quello che lo storico M. </a:t>
            </a:r>
            <a:r>
              <a:rPr lang="it-IT" b="1" dirty="0" err="1" smtClean="0"/>
              <a:t>Fantechi</a:t>
            </a:r>
            <a:r>
              <a:rPr lang="it-IT" b="1" dirty="0" smtClean="0"/>
              <a:t> ha definito “lo spirito di quel parlamentarismo degenerato dal quale ebbe origine il fascismo</a:t>
            </a:r>
            <a:r>
              <a:rPr lang="it-IT" dirty="0" smtClean="0"/>
              <a:t>” (M. </a:t>
            </a:r>
            <a:r>
              <a:rPr lang="it-IT" dirty="0" err="1" smtClean="0"/>
              <a:t>Fantechi</a:t>
            </a:r>
            <a:r>
              <a:rPr lang="it-IT" dirty="0" smtClean="0"/>
              <a:t>, </a:t>
            </a:r>
            <a:r>
              <a:rPr lang="it-IT" i="1" dirty="0" smtClean="0"/>
              <a:t>Fra terza via e conservatorismo</a:t>
            </a:r>
            <a:r>
              <a:rPr lang="it-IT" dirty="0" smtClean="0"/>
              <a:t> in </a:t>
            </a:r>
            <a:r>
              <a:rPr lang="it-IT" dirty="0" err="1" smtClean="0"/>
              <a:t>AaVv</a:t>
            </a:r>
            <a:r>
              <a:rPr lang="it-IT" i="1" dirty="0" smtClean="0"/>
              <a:t>, Cultura politica e partiti nell’età della Costituente</a:t>
            </a:r>
            <a:r>
              <a:rPr lang="it-IT" dirty="0" smtClean="0"/>
              <a:t>, tomo I, </a:t>
            </a:r>
            <a:r>
              <a:rPr lang="it-IT" i="1" dirty="0" smtClean="0"/>
              <a:t>L’area liberal-democratica, il mondo cattolico e la Democrazia Cristiana</a:t>
            </a:r>
            <a:r>
              <a:rPr lang="it-IT" dirty="0" smtClean="0"/>
              <a:t>, Il Mulino, Bologna, 1979, pp. 111-112).</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51</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Un modello sorpassato (</a:t>
            </a:r>
            <a:r>
              <a:rPr lang="it-IT" dirty="0" err="1" smtClean="0"/>
              <a:t>Calamandrei</a:t>
            </a:r>
            <a:r>
              <a:rPr lang="it-IT" dirty="0" smtClean="0"/>
              <a:t>)</a:t>
            </a:r>
            <a:endParaRPr lang="it-IT" dirty="0"/>
          </a:p>
        </p:txBody>
      </p:sp>
      <p:sp>
        <p:nvSpPr>
          <p:cNvPr id="3" name="Segnaposto contenuto 2"/>
          <p:cNvSpPr>
            <a:spLocks noGrp="1"/>
          </p:cNvSpPr>
          <p:nvPr>
            <p:ph idx="1"/>
          </p:nvPr>
        </p:nvSpPr>
        <p:spPr/>
        <p:txBody>
          <a:bodyPr>
            <a:normAutofit fontScale="70000" lnSpcReduction="20000"/>
          </a:bodyPr>
          <a:lstStyle/>
          <a:p>
            <a:pPr algn="just">
              <a:buNone/>
            </a:pPr>
            <a:r>
              <a:rPr lang="it-IT" dirty="0" smtClean="0"/>
              <a:t>Il giurista Piero </a:t>
            </a:r>
            <a:r>
              <a:rPr lang="it-IT" dirty="0" err="1" smtClean="0"/>
              <a:t>Calamandrei</a:t>
            </a:r>
            <a:r>
              <a:rPr lang="it-IT" dirty="0" smtClean="0"/>
              <a:t>, tra i fondatori del Partito d’Azione, a proposito della costituzione e del suo modello di governo così si esprime:</a:t>
            </a:r>
          </a:p>
          <a:p>
            <a:pPr marL="0" indent="12700" algn="just">
              <a:buNone/>
            </a:pPr>
            <a:r>
              <a:rPr lang="it-IT" dirty="0" smtClean="0"/>
              <a:t>“La struttura degli organi centrali non si allontanerà di molto dagli schemi tradizionali del sistema parlamentare, quale è nato e cresciuto (e ormai invecchiato) nelle costituzioni europee del secolo scorso (il XIX </a:t>
            </a:r>
            <a:r>
              <a:rPr lang="it-IT" dirty="0" err="1" smtClean="0"/>
              <a:t>n.d.r.</a:t>
            </a:r>
            <a:r>
              <a:rPr lang="it-IT" dirty="0" smtClean="0"/>
              <a:t>): e proprio su questo punto c’è da temere che i preparatori della nuova costituzione abbiano mancato di coraggio e fantasia e forse anche […] di sensibilità storica, quando </a:t>
            </a:r>
            <a:r>
              <a:rPr lang="it-IT" b="1" dirty="0" smtClean="0"/>
              <a:t>hanno preferito orientarsi sui modelli costituzionali di cento anni fa, piuttosto che sulla realtà politica dell’Europa e dell’Italia di oggi</a:t>
            </a:r>
            <a:r>
              <a:rPr lang="it-IT" dirty="0" smtClean="0"/>
              <a:t>” (P. </a:t>
            </a:r>
            <a:r>
              <a:rPr lang="it-IT" dirty="0" err="1" smtClean="0"/>
              <a:t>Calamandrei</a:t>
            </a:r>
            <a:r>
              <a:rPr lang="it-IT" dirty="0" smtClean="0"/>
              <a:t>, </a:t>
            </a:r>
            <a:r>
              <a:rPr lang="it-IT" i="1" dirty="0" smtClean="0"/>
              <a:t>Come nasce la nuova costituzione</a:t>
            </a:r>
            <a:r>
              <a:rPr lang="it-IT" dirty="0" smtClean="0"/>
              <a:t>, “Il Ponte”, 3(1947) pp. 1-8 ora in </a:t>
            </a:r>
            <a:r>
              <a:rPr lang="it-IT" dirty="0" smtClean="0">
                <a:hlinkClick r:id="rId2"/>
              </a:rPr>
              <a:t>http://www.costituzionalismo.it/download/Costituzionalismo_201503_536.pdf</a:t>
            </a:r>
            <a:r>
              <a:rPr lang="it-IT" dirty="0" smtClean="0"/>
              <a:t>, p. 15). Ciò probabilmente a causa di una “</a:t>
            </a:r>
            <a:r>
              <a:rPr lang="it-IT" b="1" dirty="0" smtClean="0"/>
              <a:t>fobia del potere esecutivo di cui monarchia e fascismo avevano abusato</a:t>
            </a:r>
            <a:r>
              <a:rPr lang="it-IT" dirty="0" smtClean="0"/>
              <a:t>” (</a:t>
            </a:r>
            <a:r>
              <a:rPr lang="it-IT" dirty="0" err="1" smtClean="0"/>
              <a:t>Accame</a:t>
            </a:r>
            <a:r>
              <a:rPr lang="it-IT" dirty="0" smtClean="0"/>
              <a:t>, cit., p. 81)</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52</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600" dirty="0" smtClean="0"/>
              <a:t>Gli esecutivi deboli non rappresentano una valida alternativa al fascismo (Cossiga)</a:t>
            </a:r>
            <a:endParaRPr lang="it-IT" sz="3600" dirty="0"/>
          </a:p>
        </p:txBody>
      </p:sp>
      <p:sp>
        <p:nvSpPr>
          <p:cNvPr id="3" name="Segnaposto contenuto 2"/>
          <p:cNvSpPr>
            <a:spLocks noGrp="1"/>
          </p:cNvSpPr>
          <p:nvPr>
            <p:ph idx="1"/>
          </p:nvPr>
        </p:nvSpPr>
        <p:spPr>
          <a:xfrm>
            <a:off x="467544" y="1412776"/>
            <a:ext cx="8229600" cy="4781128"/>
          </a:xfrm>
        </p:spPr>
        <p:txBody>
          <a:bodyPr>
            <a:noAutofit/>
          </a:bodyPr>
          <a:lstStyle/>
          <a:p>
            <a:pPr marL="0" indent="12700" algn="just">
              <a:buNone/>
            </a:pPr>
            <a:r>
              <a:rPr lang="it-IT" sz="2200" dirty="0" smtClean="0"/>
              <a:t>Ciò che i padri costituenti non avevano probabilmente compreso è quanto invece ha potuto con enfasi sottolineare il giurista e presidente della Repubblica Francesco Cossiga: “</a:t>
            </a:r>
            <a:r>
              <a:rPr lang="it-IT" sz="2200" b="1" dirty="0" smtClean="0"/>
              <a:t>La dittature non sono mai state il frutto di governo forti, ma soltanto di regimi deboli</a:t>
            </a:r>
            <a:r>
              <a:rPr lang="it-IT" sz="2200" dirty="0" smtClean="0"/>
              <a:t>” (F. Cossiga, </a:t>
            </a:r>
            <a:r>
              <a:rPr lang="it-IT" sz="2200" i="1" dirty="0" smtClean="0"/>
              <a:t>Dichiarazione del Presidente della Repubblica dopo l’invio del messaggio al Parlamento</a:t>
            </a:r>
            <a:r>
              <a:rPr lang="it-IT" sz="2200" dirty="0" smtClean="0"/>
              <a:t>, 26/6/1991 in  </a:t>
            </a:r>
            <a:r>
              <a:rPr lang="it-IT" sz="2200" i="1" dirty="0" smtClean="0"/>
              <a:t>Discorsi e interventi del Presidente della Repubblica Francesco Cossiga</a:t>
            </a:r>
            <a:r>
              <a:rPr lang="it-IT" sz="2200" dirty="0" smtClean="0"/>
              <a:t>, p. 1448 in </a:t>
            </a:r>
            <a:r>
              <a:rPr lang="it-IT" sz="2200" dirty="0" smtClean="0">
                <a:hlinkClick r:id="rId2"/>
              </a:rPr>
              <a:t>https://archivio.quirinale.it/discorsibookreader//discorsi/Cossiga.html#page/1650/mode/2up</a:t>
            </a:r>
            <a:r>
              <a:rPr lang="it-IT" sz="2200" dirty="0" smtClean="0"/>
              <a:t>), intendendo con ciò che la </a:t>
            </a:r>
            <a:r>
              <a:rPr lang="it-IT" sz="2200" b="1" dirty="0" smtClean="0"/>
              <a:t>scelta parlamentare</a:t>
            </a:r>
            <a:r>
              <a:rPr lang="it-IT" sz="2200" dirty="0" smtClean="0"/>
              <a:t>, in luogo di quella </a:t>
            </a:r>
            <a:r>
              <a:rPr lang="it-IT" sz="2200" b="1" dirty="0" smtClean="0"/>
              <a:t>presidenziale </a:t>
            </a:r>
            <a:r>
              <a:rPr lang="it-IT" sz="2200" dirty="0" smtClean="0"/>
              <a:t>(cfr. Glossario 1), che affida al presidente eletto a suffragio universale un potere esecutivo forte, benché adeguatamente bilanciato (come avviene negli USA), lungi da caratterizzare una prospettiva stabilmente liberal-democratica, la indeboliva.</a:t>
            </a:r>
            <a:endParaRPr lang="it-IT" sz="2200"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53</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Una provocazione: “La costituzione peggiore del mondo” (Cossiga)</a:t>
            </a:r>
            <a:endParaRPr lang="it-IT" sz="3200" dirty="0"/>
          </a:p>
        </p:txBody>
      </p:sp>
      <p:sp>
        <p:nvSpPr>
          <p:cNvPr id="3" name="Segnaposto contenuto 2"/>
          <p:cNvSpPr>
            <a:spLocks noGrp="1"/>
          </p:cNvSpPr>
          <p:nvPr>
            <p:ph idx="1"/>
          </p:nvPr>
        </p:nvSpPr>
        <p:spPr>
          <a:xfrm>
            <a:off x="467544" y="1412776"/>
            <a:ext cx="8229600" cy="4925144"/>
          </a:xfrm>
        </p:spPr>
        <p:txBody>
          <a:bodyPr>
            <a:noAutofit/>
          </a:bodyPr>
          <a:lstStyle/>
          <a:p>
            <a:pPr marL="0" indent="0" algn="just">
              <a:buNone/>
            </a:pPr>
            <a:r>
              <a:rPr lang="it-IT" sz="1600" dirty="0" smtClean="0"/>
              <a:t>Il presidente della Repubblica Francesco Cossiga (politicamente nato all’interno corrente centrista della </a:t>
            </a:r>
            <a:r>
              <a:rPr lang="it-IT" sz="1600" dirty="0" err="1" smtClean="0"/>
              <a:t>DC</a:t>
            </a:r>
            <a:r>
              <a:rPr lang="it-IT" sz="1600" dirty="0" smtClean="0"/>
              <a:t>) era un giurista di fama e aveva un profondo rispetto per la costituzione repubblicana. Proprio per questo, tuttavia, non poteva fare a meno di notare i difetti e le difficoltà di una Carta nata in un contesto profondamente diverso da quello di fine secolo in cui egli si è trovato a occupare la più alta carica dello Stato. Si trattava di problemi legati all’evoluzione della realtà politica italiana ed europea ma anche di debolezze costitutive della Carta, cioè rinvenibili sin dalla sua origine. Tra queste vi era il </a:t>
            </a:r>
            <a:r>
              <a:rPr lang="it-IT" sz="1600" b="1" dirty="0" smtClean="0"/>
              <a:t>compromesso tra diverse culture e orientamenti politici, alcuni dei quali molto lontani dallo spirito della democrazia liberale</a:t>
            </a:r>
            <a:r>
              <a:rPr lang="it-IT" sz="1600" dirty="0" smtClean="0"/>
              <a:t>, cioè i </a:t>
            </a:r>
            <a:r>
              <a:rPr lang="it-IT" sz="1600" dirty="0" err="1" smtClean="0"/>
              <a:t>socialcomunisti</a:t>
            </a:r>
            <a:r>
              <a:rPr lang="it-IT" sz="1600" dirty="0" smtClean="0"/>
              <a:t>. Peraltro si può altresì notare che nemmeno il </a:t>
            </a:r>
            <a:r>
              <a:rPr lang="it-IT" sz="1600" b="1" dirty="0" smtClean="0"/>
              <a:t>mondo cattolico </a:t>
            </a:r>
            <a:r>
              <a:rPr lang="it-IT" sz="1600" dirty="0" smtClean="0"/>
              <a:t>appariva per tradizione così vicino alle matrici ideologiche della suddetta </a:t>
            </a:r>
            <a:r>
              <a:rPr lang="it-IT" sz="1600" dirty="0" err="1" smtClean="0"/>
              <a:t>liberaldemocrazia</a:t>
            </a:r>
            <a:r>
              <a:rPr lang="it-IT" sz="1600" dirty="0" smtClean="0"/>
              <a:t>,  che viceversa avrebbe dovuto caratterizzare indelebilmente l’impianto e lo spirito della Carta. Così la costituzione gli appare alla fine della sua lunga carriera in tutti gli organi del potere delle repubblica, frutto di una mediazione che ha prodotto </a:t>
            </a:r>
            <a:r>
              <a:rPr lang="it-IT" sz="1600" b="1" dirty="0" smtClean="0"/>
              <a:t>più un accostamento di affermazioni diverse e di diverso tono che non una sintesi organica e coerente</a:t>
            </a:r>
            <a:r>
              <a:rPr lang="it-IT" sz="1600" dirty="0" smtClean="0"/>
              <a:t>. Di qui il suo giudizio provocatorio che, contro il santino </a:t>
            </a:r>
            <a:r>
              <a:rPr lang="it-IT" sz="1600" dirty="0" err="1" smtClean="0"/>
              <a:t>autoincensatorio</a:t>
            </a:r>
            <a:r>
              <a:rPr lang="it-IT" sz="1600" dirty="0" smtClean="0"/>
              <a:t> della “costituzione più bella del mondo”, spesso presentato dalle autorità a proprio uso e consumo in tutti i livelli del potere e in molte occasioni celebrative e </a:t>
            </a:r>
            <a:r>
              <a:rPr lang="it-IT" sz="1600" dirty="0" err="1" smtClean="0"/>
              <a:t>autocelebrative</a:t>
            </a:r>
            <a:r>
              <a:rPr lang="it-IT" sz="1600" dirty="0" smtClean="0"/>
              <a:t>, arriva a formulare l’icastico giudizio di “costituzione peggiore del mondo” (cfr. l’intervista filmato </a:t>
            </a:r>
            <a:r>
              <a:rPr lang="it-IT" sz="1600" i="1" dirty="0" smtClean="0"/>
              <a:t>Quando Cossiga picconava la costituzione</a:t>
            </a:r>
            <a:r>
              <a:rPr lang="it-IT" sz="1600" dirty="0" smtClean="0"/>
              <a:t>, in www.ilgiornale.it) per sottolineare con forza la necessità di una sua </a:t>
            </a:r>
            <a:r>
              <a:rPr lang="it-IT" sz="1600" b="1" dirty="0" smtClean="0"/>
              <a:t>visione più disincantata e di una sua meditata e prudente, benché decisa e coraggiosa revisione.</a:t>
            </a:r>
            <a:endParaRPr lang="it-IT" sz="1600" b="1"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54</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GLOSSARIO 1</a:t>
            </a:r>
            <a:endParaRPr lang="it-IT" dirty="0"/>
          </a:p>
        </p:txBody>
      </p:sp>
      <p:sp>
        <p:nvSpPr>
          <p:cNvPr id="3" name="Segnaposto contenuto 2"/>
          <p:cNvSpPr>
            <a:spLocks noGrp="1"/>
          </p:cNvSpPr>
          <p:nvPr>
            <p:ph idx="1"/>
          </p:nvPr>
        </p:nvSpPr>
        <p:spPr>
          <a:xfrm>
            <a:off x="457200" y="1600200"/>
            <a:ext cx="8229600" cy="4637112"/>
          </a:xfrm>
        </p:spPr>
        <p:txBody>
          <a:bodyPr>
            <a:noAutofit/>
          </a:bodyPr>
          <a:lstStyle/>
          <a:p>
            <a:pPr marL="0" indent="0" algn="just">
              <a:buNone/>
            </a:pPr>
            <a:r>
              <a:rPr lang="it-IT" sz="1600" b="1" dirty="0" smtClean="0"/>
              <a:t>-Democrazia</a:t>
            </a:r>
            <a:r>
              <a:rPr lang="it-IT" sz="1600" dirty="0" smtClean="0"/>
              <a:t>: sistema di governo che promuove l’identità dei governanti e dei governati (cfr. Rousseau).</a:t>
            </a:r>
          </a:p>
          <a:p>
            <a:pPr marL="0" indent="0" algn="just">
              <a:buNone/>
            </a:pPr>
            <a:r>
              <a:rPr lang="it-IT" sz="1600" b="1" dirty="0" smtClean="0"/>
              <a:t>-Liberalismo</a:t>
            </a:r>
            <a:r>
              <a:rPr lang="it-IT" sz="1600" dirty="0" smtClean="0"/>
              <a:t>: sistema di governo che separa i poteri, limita la sovranità sulla base di alcuni diritti naturali (vita, libertà, proprietà – </a:t>
            </a:r>
            <a:r>
              <a:rPr lang="it-IT" sz="1600" dirty="0" err="1" smtClean="0"/>
              <a:t>Locke</a:t>
            </a:r>
            <a:r>
              <a:rPr lang="it-IT" sz="1600" dirty="0" smtClean="0"/>
              <a:t>, cui si aggiungono quelli contenuti nelle dichiarazioni dei diritti contenute nella costituzione americana e francese (1791, 1793 e segg.), promuove il “governo delle leggi” e in generale la rappresentanza e l’elettività delle cariche (a suffragio più o meno esteso)</a:t>
            </a:r>
          </a:p>
          <a:p>
            <a:pPr marL="0" indent="0" algn="just">
              <a:buNone/>
            </a:pPr>
            <a:r>
              <a:rPr lang="it-IT" sz="1600" b="1" dirty="0" smtClean="0"/>
              <a:t>-Governo </a:t>
            </a:r>
            <a:r>
              <a:rPr lang="it-IT" sz="1600" b="1" dirty="0" smtClean="0"/>
              <a:t>repubblicano</a:t>
            </a:r>
            <a:r>
              <a:rPr lang="it-IT" sz="1600" dirty="0" smtClean="0"/>
              <a:t>: “Riguardo alla forma di governo “‘il governo repubblicano è quello nel quale il popolo tutto, o almeno una parte di esso, detiene il potere supremo’ (</a:t>
            </a:r>
            <a:r>
              <a:rPr lang="it-IT" sz="1600" dirty="0" err="1" smtClean="0"/>
              <a:t>Montesquieu</a:t>
            </a:r>
            <a:r>
              <a:rPr lang="it-IT" sz="1600" dirty="0" smtClean="0"/>
              <a:t>). Nel primo caso si tratterà di una repubblica democratica o popolare, nel secondo di una repubblica aristocratica od oligarchica. Una tale definizione presuppone ovviamente che il capo dello Stato repubblicano sia elettivo e temporaneo. In questo senso lato la repubblica si contrappone alla monarchia (in cui il regnante è di solito ereditario e perpetuo)” (C. Malandrino, </a:t>
            </a:r>
            <a:r>
              <a:rPr lang="it-IT" sz="1600" dirty="0" err="1" smtClean="0"/>
              <a:t>sv</a:t>
            </a:r>
            <a:r>
              <a:rPr lang="it-IT" sz="1600" dirty="0" smtClean="0"/>
              <a:t> </a:t>
            </a:r>
            <a:r>
              <a:rPr lang="it-IT" sz="1600" i="1" dirty="0" smtClean="0"/>
              <a:t>Repubblica. </a:t>
            </a:r>
            <a:r>
              <a:rPr lang="it-IT" sz="1600" dirty="0" smtClean="0"/>
              <a:t>AAVV</a:t>
            </a:r>
            <a:r>
              <a:rPr lang="it-IT" sz="1600" i="1" dirty="0" smtClean="0"/>
              <a:t>, Storia digitale</a:t>
            </a:r>
            <a:r>
              <a:rPr lang="it-IT" sz="1600" dirty="0" smtClean="0"/>
              <a:t>, Dizionari Zanichelli, </a:t>
            </a:r>
            <a:r>
              <a:rPr lang="it-IT" sz="1600" dirty="0" smtClean="0">
                <a:hlinkClick r:id="rId2"/>
              </a:rPr>
              <a:t>https://dizionaripiu.zanichelli.it/storiadigitale/p/voce/</a:t>
            </a:r>
          </a:p>
          <a:p>
            <a:pPr marL="0" indent="0" algn="just">
              <a:buNone/>
            </a:pPr>
            <a:r>
              <a:rPr lang="it-IT" sz="1600" dirty="0" smtClean="0">
                <a:hlinkClick r:id="rId2"/>
              </a:rPr>
              <a:t>5152/repubblica</a:t>
            </a:r>
            <a:r>
              <a:rPr lang="it-IT" sz="1600" dirty="0" smtClean="0"/>
              <a:t>).</a:t>
            </a:r>
          </a:p>
          <a:p>
            <a:pPr marL="0" indent="0" algn="just">
              <a:buNone/>
            </a:pPr>
            <a:r>
              <a:rPr lang="it-IT" sz="1600" b="1" dirty="0" smtClean="0"/>
              <a:t>-Repubblica </a:t>
            </a:r>
            <a:r>
              <a:rPr lang="it-IT" sz="1600" b="1" dirty="0" smtClean="0"/>
              <a:t>parlamentare</a:t>
            </a:r>
            <a:r>
              <a:rPr lang="it-IT" sz="1600" dirty="0" smtClean="0"/>
              <a:t>: è quella repubblica in cui il potere politico promana dal parlamento.</a:t>
            </a:r>
          </a:p>
          <a:p>
            <a:pPr marL="0" indent="0" algn="just">
              <a:buNone/>
            </a:pPr>
            <a:r>
              <a:rPr lang="it-IT" sz="1600" b="1" smtClean="0"/>
              <a:t>-Repubblica </a:t>
            </a:r>
            <a:r>
              <a:rPr lang="it-IT" sz="1600" b="1" dirty="0" smtClean="0"/>
              <a:t>presidenziale</a:t>
            </a:r>
            <a:r>
              <a:rPr lang="it-IT" sz="1600" dirty="0" smtClean="0"/>
              <a:t>: è quella repubblica in cui il potere politico promana dal presidente della repubblica .</a:t>
            </a:r>
            <a:endParaRPr lang="it-IT" sz="1600"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55</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GLOSSARIO 2</a:t>
            </a:r>
            <a:endParaRPr lang="it-IT" dirty="0"/>
          </a:p>
        </p:txBody>
      </p:sp>
      <p:sp>
        <p:nvSpPr>
          <p:cNvPr id="3" name="Segnaposto contenuto 2"/>
          <p:cNvSpPr>
            <a:spLocks noGrp="1"/>
          </p:cNvSpPr>
          <p:nvPr>
            <p:ph idx="1"/>
          </p:nvPr>
        </p:nvSpPr>
        <p:spPr/>
        <p:txBody>
          <a:bodyPr>
            <a:normAutofit fontScale="47500" lnSpcReduction="20000"/>
          </a:bodyPr>
          <a:lstStyle/>
          <a:p>
            <a:pPr marL="0" indent="0" algn="just">
              <a:buFontTx/>
              <a:buChar char="-"/>
            </a:pPr>
            <a:r>
              <a:rPr lang="it-IT" b="1" dirty="0" smtClean="0"/>
              <a:t>Visione </a:t>
            </a:r>
            <a:r>
              <a:rPr lang="it-IT" b="1" dirty="0" err="1" smtClean="0"/>
              <a:t>quiritaria</a:t>
            </a:r>
            <a:r>
              <a:rPr lang="it-IT" b="1" dirty="0" smtClean="0"/>
              <a:t> della locazione d’opera</a:t>
            </a:r>
            <a:r>
              <a:rPr lang="it-IT" dirty="0" smtClean="0"/>
              <a:t> = una visione legata al diritto romano (i Quiriti sono gli antichi cittadini romani) del contratto per cui qualcuno fa un lavoro per qualcun altro (locazione d’opera). Secondo Barassi il rapporto del locatore d’opera, cioè del lavoratore dipendente rispetto al datore di lavoro è essenzialmente strumentale e passiva: “ Quando il creditore del lavoro è a contatto col lavoro, lo dirige, lo sorveglia, lo indirizza a quei risultati cui egli, </a:t>
            </a:r>
            <a:r>
              <a:rPr lang="it-IT" dirty="0" err="1" smtClean="0"/>
              <a:t>mercè</a:t>
            </a:r>
            <a:r>
              <a:rPr lang="it-IT" dirty="0" smtClean="0"/>
              <a:t> le pre­stazioni del debitore, intenda arrivare, vi ha locazione di opere. In tal caso il lavoratore è un istrumento, e un istrumento in un certo senso passivo, nel senso</a:t>
            </a:r>
            <a:r>
              <a:rPr lang="it-IT" baseline="-25000" dirty="0" smtClean="0"/>
              <a:t>.</a:t>
            </a:r>
            <a:r>
              <a:rPr lang="it-IT" dirty="0" smtClean="0"/>
              <a:t> che presta le proprie attitudini fisiche e intellettive perché l’altra parte le abbia a plasmare e dirigere e indirizzare come egli intende</a:t>
            </a:r>
            <a:r>
              <a:rPr lang="it-IT" b="1" dirty="0" smtClean="0"/>
              <a:t>. </a:t>
            </a:r>
            <a:r>
              <a:rPr lang="it-IT" dirty="0" smtClean="0"/>
              <a:t>Questo avviene così per l’operaio come per il direttore di una Banca. L’uno e l’altro non hanno di mira un risultato determinato, ma una semplice prestazione delle proprie energie a quei fini cui la guida, il controllo e la sorveglianza del capo-fabbrica o del consiglio di amministrazione della Banca intende condurle. Esiste dunque un contatto immediato, diretto tra il creditore del lavoro e i mezzi di lavoro offerti dall’altra parte. È in questo che spicca l’analogia della locazione di opere colla locazione di cose. In ambedue si offre qualche cosa (</a:t>
            </a:r>
            <a:r>
              <a:rPr lang="it-IT" dirty="0" err="1" smtClean="0"/>
              <a:t>cosa</a:t>
            </a:r>
            <a:r>
              <a:rPr lang="it-IT" dirty="0" smtClean="0"/>
              <a:t>, forze fisiche o intellettive) perché altri mercé un contatto immediato ne abbia a godere direttamente usandone a suo talento, benché sempre nei limiti dal contratto designati” (</a:t>
            </a:r>
            <a:r>
              <a:rPr lang="it-IT" dirty="0" smtClean="0">
                <a:hlinkClick r:id="rId2"/>
              </a:rPr>
              <a:t>https://www.diritto.it/il-contratto-di-lavoro-nel-diritto-positivo-italiano-a-cura-di-massimo-viceconte/</a:t>
            </a:r>
            <a:r>
              <a:rPr lang="it-IT" dirty="0" smtClean="0"/>
              <a:t>). Superare questa visione vuol dire valorizzare la dignità personale e l’apporto umano che il lavoratore, anche operaio e salariato, mette nella sua attività secondo quella </a:t>
            </a:r>
            <a:r>
              <a:rPr lang="it-IT" dirty="0" err="1" smtClean="0"/>
              <a:t>propsettiva</a:t>
            </a:r>
            <a:r>
              <a:rPr lang="it-IT" dirty="0" smtClean="0"/>
              <a:t> che già era contenuta nella </a:t>
            </a:r>
            <a:r>
              <a:rPr lang="it-IT" i="1" dirty="0" smtClean="0"/>
              <a:t>Carta del </a:t>
            </a:r>
            <a:r>
              <a:rPr lang="it-IT" i="1" dirty="0" err="1" smtClean="0"/>
              <a:t>Carnaro</a:t>
            </a:r>
            <a:r>
              <a:rPr lang="it-IT" i="1" dirty="0" smtClean="0"/>
              <a:t> </a:t>
            </a:r>
            <a:r>
              <a:rPr lang="it-IT" dirty="0" smtClean="0"/>
              <a:t>art. XIV “il lavoro, anche il più umile, anche il più oscuro, se sia bene eseguito, tende alla bellezza e orna il mondo”.</a:t>
            </a:r>
          </a:p>
          <a:p>
            <a:pPr algn="just">
              <a:buNone/>
            </a:pPr>
            <a:r>
              <a:rPr lang="it-IT" b="1" dirty="0" smtClean="0"/>
              <a:t>- </a:t>
            </a:r>
            <a:r>
              <a:rPr lang="it-IT" b="1" dirty="0" err="1" smtClean="0"/>
              <a:t>Gius-lavorismo</a:t>
            </a:r>
            <a:r>
              <a:rPr lang="it-IT" b="1" dirty="0" smtClean="0"/>
              <a:t> </a:t>
            </a:r>
            <a:r>
              <a:rPr lang="it-IT" dirty="0" smtClean="0"/>
              <a:t>= riflessione giuridica e produzione legislativa relativamente al tema del lavoro</a:t>
            </a:r>
          </a:p>
          <a:p>
            <a:pPr>
              <a:buFontTx/>
              <a:buChar char="-"/>
            </a:pPr>
            <a:endParaRPr lang="it-IT" dirty="0" smtClean="0"/>
          </a:p>
          <a:p>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56</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RSI</a:t>
            </a:r>
            <a:endParaRPr lang="it-IT" dirty="0"/>
          </a:p>
        </p:txBody>
      </p:sp>
      <p:sp>
        <p:nvSpPr>
          <p:cNvPr id="3" name="Segnaposto contenuto 2"/>
          <p:cNvSpPr>
            <a:spLocks noGrp="1"/>
          </p:cNvSpPr>
          <p:nvPr>
            <p:ph idx="1"/>
          </p:nvPr>
        </p:nvSpPr>
        <p:spPr>
          <a:xfrm>
            <a:off x="467544" y="1484784"/>
            <a:ext cx="8229600" cy="4525963"/>
          </a:xfrm>
        </p:spPr>
        <p:txBody>
          <a:bodyPr>
            <a:normAutofit fontScale="92500" lnSpcReduction="20000"/>
          </a:bodyPr>
          <a:lstStyle/>
          <a:p>
            <a:pPr marL="0" indent="0" algn="just">
              <a:buNone/>
            </a:pPr>
            <a:r>
              <a:rPr lang="it-IT" dirty="0" smtClean="0"/>
              <a:t>Come il Regno del Sud, anche la RSI, fondata da Mussolini dopo la sua liberazione avvenuta il 12/9/1943, scontava un forte </a:t>
            </a:r>
            <a:r>
              <a:rPr lang="it-IT" b="1" i="1" dirty="0" smtClean="0"/>
              <a:t>deficit</a:t>
            </a:r>
            <a:r>
              <a:rPr lang="it-IT" b="1" dirty="0" smtClean="0"/>
              <a:t> di sovranità</a:t>
            </a:r>
            <a:r>
              <a:rPr lang="it-IT" dirty="0" smtClean="0"/>
              <a:t>, essendo i suoi atti sottoposti di fatto all’approvazione di plenipotenziari tedeschi. Cionondimeno il successo del prestito pubblico lanciato dalle autorità repubblicane a Milano nel marzo 1944, e quello della coscrizione per la formazione dell’esercito, mostrano un certo livello di consenso che ancora manteneva il fascismo al Nord.</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6</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Continuità: RSI</a:t>
            </a:r>
            <a:endParaRPr lang="it-IT" dirty="0"/>
          </a:p>
        </p:txBody>
      </p:sp>
      <p:sp>
        <p:nvSpPr>
          <p:cNvPr id="3" name="Segnaposto contenuto 2"/>
          <p:cNvSpPr>
            <a:spLocks noGrp="1"/>
          </p:cNvSpPr>
          <p:nvPr>
            <p:ph idx="1"/>
          </p:nvPr>
        </p:nvSpPr>
        <p:spPr/>
        <p:txBody>
          <a:bodyPr>
            <a:normAutofit fontScale="92500" lnSpcReduction="20000"/>
          </a:bodyPr>
          <a:lstStyle/>
          <a:p>
            <a:pPr algn="just">
              <a:buNone/>
            </a:pPr>
            <a:r>
              <a:rPr lang="it-IT" dirty="0" smtClean="0"/>
              <a:t>I provvedimenti legislativi presi dalla RSI furono considerati, dal </a:t>
            </a:r>
            <a:r>
              <a:rPr lang="it-IT" b="1" dirty="0" smtClean="0"/>
              <a:t>decreto legislativo luogotenenziale (D.lgs. </a:t>
            </a:r>
            <a:r>
              <a:rPr lang="it-IT" b="1" dirty="0" err="1" smtClean="0"/>
              <a:t>Lgt</a:t>
            </a:r>
            <a:r>
              <a:rPr lang="it-IT" b="1" dirty="0" smtClean="0"/>
              <a:t>.) 249 del 1944 </a:t>
            </a:r>
            <a:r>
              <a:rPr lang="it-IT" dirty="0" smtClean="0"/>
              <a:t>“che si sforzava di mettere ordine nella farraginosa produzione normativa prodotta ‘sotto l’impero del governo di fatto cessato’”, all’interno delle seguenti categorie:</a:t>
            </a:r>
          </a:p>
          <a:p>
            <a:pPr algn="just">
              <a:buFontTx/>
              <a:buChar char="-"/>
            </a:pPr>
            <a:r>
              <a:rPr lang="it-IT" dirty="0" smtClean="0"/>
              <a:t>atti illegittimi e privi di efficacia;</a:t>
            </a:r>
          </a:p>
          <a:p>
            <a:pPr algn="just">
              <a:buFontTx/>
              <a:buChar char="-"/>
            </a:pPr>
            <a:r>
              <a:rPr lang="it-IT" dirty="0" smtClean="0"/>
              <a:t> atti inefficaci ma convalidabili;</a:t>
            </a:r>
          </a:p>
          <a:p>
            <a:pPr algn="just">
              <a:buFontTx/>
              <a:buChar char="-"/>
            </a:pPr>
            <a:r>
              <a:rPr lang="it-IT" dirty="0" smtClean="0"/>
              <a:t> atti efficaci (sentenze) ma invalidabili;</a:t>
            </a:r>
          </a:p>
          <a:p>
            <a:pPr algn="just">
              <a:buFontTx/>
              <a:buChar char="-"/>
            </a:pPr>
            <a:r>
              <a:rPr lang="it-IT" dirty="0" smtClean="0"/>
              <a:t> atti perfettamente efficaci e validi.</a:t>
            </a:r>
          </a:p>
        </p:txBody>
      </p:sp>
      <p:sp>
        <p:nvSpPr>
          <p:cNvPr id="6" name="Segnaposto numero diapositiva 5"/>
          <p:cNvSpPr>
            <a:spLocks noGrp="1"/>
          </p:cNvSpPr>
          <p:nvPr>
            <p:ph type="sldNum" sz="quarter" idx="12"/>
          </p:nvPr>
        </p:nvSpPr>
        <p:spPr/>
        <p:txBody>
          <a:bodyPr/>
          <a:lstStyle/>
          <a:p>
            <a:fld id="{B007B441-5312-499D-93C3-6E37886527FA}" type="slidenum">
              <a:rPr lang="it-IT" smtClean="0"/>
              <a:pPr/>
              <a:t>7</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Continuità: RSI e Regno del sud</a:t>
            </a:r>
            <a:endParaRPr lang="it-IT" dirty="0"/>
          </a:p>
        </p:txBody>
      </p:sp>
      <p:sp>
        <p:nvSpPr>
          <p:cNvPr id="3" name="Segnaposto contenuto 2"/>
          <p:cNvSpPr>
            <a:spLocks noGrp="1"/>
          </p:cNvSpPr>
          <p:nvPr>
            <p:ph idx="1"/>
          </p:nvPr>
        </p:nvSpPr>
        <p:spPr/>
        <p:txBody>
          <a:bodyPr>
            <a:normAutofit lnSpcReduction="10000"/>
          </a:bodyPr>
          <a:lstStyle/>
          <a:p>
            <a:pPr marL="0" indent="0" algn="just">
              <a:buNone/>
            </a:pPr>
            <a:r>
              <a:rPr lang="it-IT" dirty="0" smtClean="0"/>
              <a:t>Così se sulla base della considerazione di </a:t>
            </a:r>
            <a:r>
              <a:rPr lang="it-IT" b="1" dirty="0" smtClean="0"/>
              <a:t>validità (parziale) degli atti della RSI,</a:t>
            </a:r>
            <a:r>
              <a:rPr lang="it-IT" dirty="0" smtClean="0"/>
              <a:t> era stabilita una continuità tra il vecchio e il nuovo regime; allo stesso modo il Regno del sud aveva rappresentato la cerniera di collegamento e lo strumento di transizione, mediante la sopravvivenza della corona (</a:t>
            </a:r>
            <a:r>
              <a:rPr lang="it-IT" b="1" dirty="0" smtClean="0"/>
              <a:t>luogotenenza di Umberto II dal 5/6/1944 </a:t>
            </a:r>
            <a:r>
              <a:rPr lang="it-IT" dirty="0" smtClean="0"/>
              <a:t>e poi regno dal 9/5 al 10/6/1946), tra il vecchio ordinamento e quanto sarebbe avvenuto dopo.</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8</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Da Badoglio a De Gasperi</a:t>
            </a:r>
            <a:endParaRPr lang="it-IT" dirty="0"/>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smtClean="0"/>
              <a:t>Nel Regno del sud, man mano che gli Alleati avanzano, prendono forma i governi di transizione che preparano il passaggio al periodo del dopoguerra. A tali governi prendono parte </a:t>
            </a:r>
            <a:r>
              <a:rPr lang="it-IT" b="1" dirty="0" smtClean="0"/>
              <a:t>i partiti </a:t>
            </a:r>
            <a:r>
              <a:rPr lang="it-IT" dirty="0" smtClean="0"/>
              <a:t>liberali, liberal-socialisti (</a:t>
            </a:r>
            <a:r>
              <a:rPr lang="it-IT" dirty="0" err="1" smtClean="0"/>
              <a:t>PdA</a:t>
            </a:r>
            <a:r>
              <a:rPr lang="it-IT" dirty="0" smtClean="0"/>
              <a:t>) cattolici (DC) e di sinistra (PSI-PSIUP, PCI) che al tempo stesso nel CLNAI coordinano le attività della resistenza al Nord. Ciò - per quanto riguarda la sinistra comunista, egemone nel movimento di resistenza settentrionale - è reso possibile dalla </a:t>
            </a:r>
            <a:r>
              <a:rPr lang="it-IT" b="1" dirty="0" smtClean="0"/>
              <a:t>svolta di Salerno </a:t>
            </a:r>
            <a:r>
              <a:rPr lang="it-IT" dirty="0" smtClean="0"/>
              <a:t>di Togliatti (marzo-aprile 1944) che fa cadere la pregiudiziale contro l’ex fascista Badoglio e rimanda a dopo la guerra ogni ulteriore decisione sulle configurazioni di governo che l’Italia avrebbe dovuto assumere, dopo la fine definitiva del fascismo. Dopo Badoglio si succedono altri governi.</a:t>
            </a:r>
            <a:endParaRPr lang="it-IT" dirty="0"/>
          </a:p>
        </p:txBody>
      </p:sp>
      <p:sp>
        <p:nvSpPr>
          <p:cNvPr id="6" name="Segnaposto numero diapositiva 5"/>
          <p:cNvSpPr>
            <a:spLocks noGrp="1"/>
          </p:cNvSpPr>
          <p:nvPr>
            <p:ph type="sldNum" sz="quarter" idx="12"/>
          </p:nvPr>
        </p:nvSpPr>
        <p:spPr/>
        <p:txBody>
          <a:bodyPr/>
          <a:lstStyle/>
          <a:p>
            <a:fld id="{B007B441-5312-499D-93C3-6E37886527FA}" type="slidenum">
              <a:rPr lang="it-IT" smtClean="0"/>
              <a:pPr/>
              <a:t>9</a:t>
            </a:fld>
            <a:endParaRPr lang="it-IT"/>
          </a:p>
        </p:txBody>
      </p:sp>
      <p:sp>
        <p:nvSpPr>
          <p:cNvPr id="5" name="Segnaposto piè di pagina 4"/>
          <p:cNvSpPr>
            <a:spLocks noGrp="1"/>
          </p:cNvSpPr>
          <p:nvPr>
            <p:ph type="ftr" sz="quarter" idx="11"/>
          </p:nvPr>
        </p:nvSpPr>
        <p:spPr/>
        <p:txBody>
          <a:bodyPr/>
          <a:lstStyle/>
          <a:p>
            <a:r>
              <a:rPr lang="it-IT" smtClean="0"/>
              <a:t>www.arete-consulenzafilosofica.it</a:t>
            </a:r>
            <a:endParaRPr lang="it-IT"/>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1344</TotalTime>
  <Words>8010</Words>
  <Application>Microsoft Office PowerPoint</Application>
  <PresentationFormat>Presentazione su schermo (4:3)</PresentationFormat>
  <Paragraphs>254</Paragraphs>
  <Slides>56</Slides>
  <Notes>0</Notes>
  <HiddenSlides>0</HiddenSlides>
  <MMClips>0</MMClips>
  <ScaleCrop>false</ScaleCrop>
  <HeadingPairs>
    <vt:vector size="4" baseType="variant">
      <vt:variant>
        <vt:lpstr>Tema</vt:lpstr>
      </vt:variant>
      <vt:variant>
        <vt:i4>1</vt:i4>
      </vt:variant>
      <vt:variant>
        <vt:lpstr>Titoli diapositive</vt:lpstr>
      </vt:variant>
      <vt:variant>
        <vt:i4>56</vt:i4>
      </vt:variant>
    </vt:vector>
  </HeadingPairs>
  <TitlesOfParts>
    <vt:vector size="57" baseType="lpstr">
      <vt:lpstr>Tema di Office</vt:lpstr>
      <vt:lpstr>La costituzione della Repubblica italiana</vt:lpstr>
      <vt:lpstr>La fine della guerra e “di una certa idea di Italia”</vt:lpstr>
      <vt:lpstr>Il movimento di liberazione</vt:lpstr>
      <vt:lpstr>Dalla fine del fascismo al 48: Badoglio</vt:lpstr>
      <vt:lpstr>Il Regno del Sud</vt:lpstr>
      <vt:lpstr>La RSI</vt:lpstr>
      <vt:lpstr>Continuità: RSI</vt:lpstr>
      <vt:lpstr>Continuità: RSI e Regno del sud</vt:lpstr>
      <vt:lpstr>Da Badoglio a De Gasperi</vt:lpstr>
      <vt:lpstr>Bonomi (18/6/1944-19/6/1945)</vt:lpstr>
      <vt:lpstr>F. Parri 19/6 – 20/12/1945</vt:lpstr>
      <vt:lpstr>De Gasperi (I) 10/12/1945 – 14/6/1946</vt:lpstr>
      <vt:lpstr>De Gasperi e  il referendum istituzionale</vt:lpstr>
      <vt:lpstr>Il re in esilio e la presidenza De Nicola</vt:lpstr>
      <vt:lpstr>De Gasperi II-III (14/2/1946 – 1/6/1947)</vt:lpstr>
      <vt:lpstr>De Gasperi IV (1/6/1947 – 24/5/1948)</vt:lpstr>
      <vt:lpstr>Che cosa significa la “conventio ad escludendum” anticomunista</vt:lpstr>
      <vt:lpstr>L’Assemblea costituente</vt:lpstr>
      <vt:lpstr>Le commissioni</vt:lpstr>
      <vt:lpstr>Il dibattito e l’entrata in vigore</vt:lpstr>
      <vt:lpstr>I primi dodici articoli</vt:lpstr>
      <vt:lpstr>La forma di governo e il fondamento della Repubblica (art. 1)</vt:lpstr>
      <vt:lpstr>Il lavoro fondamento della Repubblica (art.1, art. 9)</vt:lpstr>
      <vt:lpstr>Il lavoro è un diritto-dovere (art. 4)</vt:lpstr>
      <vt:lpstr>Altri orientamenti della costituzione (art. 2)</vt:lpstr>
      <vt:lpstr>Il personalismo (art.2)</vt:lpstr>
      <vt:lpstr>La Chiesa (art. 7, 8, 29)</vt:lpstr>
      <vt:lpstr>Liberalismo (art. 2)</vt:lpstr>
      <vt:lpstr>I concetti di uguaglianza e libertà (art. 3)</vt:lpstr>
      <vt:lpstr>Diritto internazionale, guerra, sovranità (?)</vt:lpstr>
      <vt:lpstr>Un programma “utopico” (art. 10)</vt:lpstr>
      <vt:lpstr>Guerra e pace</vt:lpstr>
      <vt:lpstr>La guerra come polizia internazionale</vt:lpstr>
      <vt:lpstr>Cessioni di sovranità: chi è sovrano?</vt:lpstr>
      <vt:lpstr>Italia ed Europa</vt:lpstr>
      <vt:lpstr>Parte prima, titolo I-II: Le libertà</vt:lpstr>
      <vt:lpstr>Le libertà e lo Stato borghese di diritto (1)</vt:lpstr>
      <vt:lpstr>Le libertà e lo Stato borghese di diritto (2)</vt:lpstr>
      <vt:lpstr>La costituzione e l’economia (parte prima, titolo III)</vt:lpstr>
      <vt:lpstr>Eredità fascista</vt:lpstr>
      <vt:lpstr>Eredità della RSI</vt:lpstr>
      <vt:lpstr>Parte seconda l’organizzazione del governo</vt:lpstr>
      <vt:lpstr>Il parlamentarismo italiano</vt:lpstr>
      <vt:lpstr>Il governo</vt:lpstr>
      <vt:lpstr>La magistratura</vt:lpstr>
      <vt:lpstr>Regioni e decentramento</vt:lpstr>
      <vt:lpstr>La corte costituzionale</vt:lpstr>
      <vt:lpstr>Il sistema di governo previsto dalla costituzione</vt:lpstr>
      <vt:lpstr>L’impotenza istituzionalizzata (Reposo)</vt:lpstr>
      <vt:lpstr>Le radici della partitocrazia</vt:lpstr>
      <vt:lpstr>Un costituzione nata vecchia (Fantechi)</vt:lpstr>
      <vt:lpstr>Un modello sorpassato (Calamandrei)</vt:lpstr>
      <vt:lpstr>Gli esecutivi deboli non rappresentano una valida alternativa al fascismo (Cossiga)</vt:lpstr>
      <vt:lpstr>Una provocazione: “La costituzione peggiore del mondo” (Cossiga)</vt:lpstr>
      <vt:lpstr>GLOSSARIO 1</vt:lpstr>
      <vt:lpstr>GLOSSARIO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costituzione della Repubblica italiana</dc:title>
  <dc:creator>massimo maraviglia</dc:creator>
  <cp:lastModifiedBy>massimo maraviglia</cp:lastModifiedBy>
  <cp:revision>164</cp:revision>
  <dcterms:created xsi:type="dcterms:W3CDTF">2019-04-20T07:02:01Z</dcterms:created>
  <dcterms:modified xsi:type="dcterms:W3CDTF">2019-05-19T15:05:23Z</dcterms:modified>
</cp:coreProperties>
</file>